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6" r:id="rId2"/>
    <p:sldId id="256" r:id="rId3"/>
    <p:sldId id="258"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Lst>
  <p:sldSz cx="9753600" cy="73152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D9D2"/>
    <a:srgbClr val="1D617A"/>
    <a:srgbClr val="61C2A2"/>
    <a:srgbClr val="DBEF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92" autoAdjust="0"/>
    <p:restoredTop sz="94746" autoAdjust="0"/>
  </p:normalViewPr>
  <p:slideViewPr>
    <p:cSldViewPr>
      <p:cViewPr varScale="1">
        <p:scale>
          <a:sx n="61" d="100"/>
          <a:sy n="61" d="100"/>
        </p:scale>
        <p:origin x="216" y="6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118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 name="Group 2"/>
          <p:cNvGrpSpPr/>
          <p:nvPr/>
        </p:nvGrpSpPr>
        <p:grpSpPr>
          <a:xfrm rot="846318">
            <a:off x="7356053" y="4474927"/>
            <a:ext cx="3267286" cy="3869436"/>
            <a:chOff x="0" y="0"/>
            <a:chExt cx="4356381" cy="5159248"/>
          </a:xfrm>
        </p:grpSpPr>
        <p:grpSp>
          <p:nvGrpSpPr>
            <p:cNvPr id="3" name="Group 3"/>
            <p:cNvGrpSpPr/>
            <p:nvPr/>
          </p:nvGrpSpPr>
          <p:grpSpPr>
            <a:xfrm rot="-2700000">
              <a:off x="765811" y="1085943"/>
              <a:ext cx="3639063" cy="1370191"/>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solidFill>
            </p:spPr>
          </p:sp>
        </p:grpSp>
        <p:grpSp>
          <p:nvGrpSpPr>
            <p:cNvPr id="5" name="Group 5"/>
            <p:cNvGrpSpPr/>
            <p:nvPr/>
          </p:nvGrpSpPr>
          <p:grpSpPr>
            <a:xfrm rot="-2700000">
              <a:off x="-89626" y="2603810"/>
              <a:ext cx="3919937" cy="1370191"/>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solidFill>
            </p:spPr>
          </p:sp>
        </p:grpSp>
      </p:grpSp>
      <p:grpSp>
        <p:nvGrpSpPr>
          <p:cNvPr id="7" name="Group 7"/>
          <p:cNvGrpSpPr/>
          <p:nvPr/>
        </p:nvGrpSpPr>
        <p:grpSpPr>
          <a:xfrm rot="732029">
            <a:off x="1337147" y="-304800"/>
            <a:ext cx="6683905" cy="8129995"/>
            <a:chOff x="0" y="0"/>
            <a:chExt cx="2075616" cy="2583597"/>
          </a:xfrm>
        </p:grpSpPr>
        <p:grpSp>
          <p:nvGrpSpPr>
            <p:cNvPr id="8" name="Group 8"/>
            <p:cNvGrpSpPr/>
            <p:nvPr/>
          </p:nvGrpSpPr>
          <p:grpSpPr>
            <a:xfrm rot="-2700000">
              <a:off x="12461" y="1170651"/>
              <a:ext cx="1955663" cy="845307"/>
              <a:chOff x="0" y="0"/>
              <a:chExt cx="940228" cy="406400"/>
            </a:xfrm>
          </p:grpSpPr>
          <p:sp>
            <p:nvSpPr>
              <p:cNvPr id="9" name="Freeform 9"/>
              <p:cNvSpPr/>
              <p:nvPr/>
            </p:nvSpPr>
            <p:spPr>
              <a:xfrm>
                <a:off x="17780" y="22860"/>
                <a:ext cx="914828" cy="360680"/>
              </a:xfrm>
              <a:custGeom>
                <a:avLst/>
                <a:gdLst/>
                <a:ahLst/>
                <a:cxnLst/>
                <a:rect l="l" t="t" r="r" b="b"/>
                <a:pathLst>
                  <a:path w="914828" h="360680">
                    <a:moveTo>
                      <a:pt x="914828" y="180340"/>
                    </a:moveTo>
                    <a:cubicBezTo>
                      <a:pt x="914828" y="81280"/>
                      <a:pt x="834819" y="0"/>
                      <a:pt x="734488" y="0"/>
                    </a:cubicBezTo>
                    <a:lnTo>
                      <a:pt x="172720" y="0"/>
                    </a:lnTo>
                    <a:lnTo>
                      <a:pt x="172720" y="1270"/>
                    </a:lnTo>
                    <a:cubicBezTo>
                      <a:pt x="76200" y="5080"/>
                      <a:pt x="0" y="83820"/>
                      <a:pt x="0" y="180340"/>
                    </a:cubicBezTo>
                    <a:cubicBezTo>
                      <a:pt x="0" y="276860"/>
                      <a:pt x="77470" y="355600"/>
                      <a:pt x="172720" y="359410"/>
                    </a:cubicBezTo>
                    <a:lnTo>
                      <a:pt x="172720" y="360680"/>
                    </a:lnTo>
                    <a:lnTo>
                      <a:pt x="734488" y="360680"/>
                    </a:lnTo>
                    <a:cubicBezTo>
                      <a:pt x="833548" y="360680"/>
                      <a:pt x="914828" y="279400"/>
                      <a:pt x="914828" y="180340"/>
                    </a:cubicBezTo>
                    <a:close/>
                  </a:path>
                </a:pathLst>
              </a:custGeom>
              <a:solidFill>
                <a:srgbClr val="1D617A"/>
              </a:solidFill>
            </p:spPr>
          </p:sp>
        </p:grpSp>
        <p:grpSp>
          <p:nvGrpSpPr>
            <p:cNvPr id="10" name="Group 10"/>
            <p:cNvGrpSpPr/>
            <p:nvPr/>
          </p:nvGrpSpPr>
          <p:grpSpPr>
            <a:xfrm rot="-2700000">
              <a:off x="239869" y="512806"/>
              <a:ext cx="1800573" cy="845307"/>
              <a:chOff x="0" y="0"/>
              <a:chExt cx="865665" cy="406400"/>
            </a:xfrm>
          </p:grpSpPr>
          <p:sp>
            <p:nvSpPr>
              <p:cNvPr id="11" name="Freeform 11"/>
              <p:cNvSpPr/>
              <p:nvPr/>
            </p:nvSpPr>
            <p:spPr>
              <a:xfrm>
                <a:off x="17780" y="22860"/>
                <a:ext cx="840266" cy="360680"/>
              </a:xfrm>
              <a:custGeom>
                <a:avLst/>
                <a:gdLst/>
                <a:ahLst/>
                <a:cxnLst/>
                <a:rect l="l" t="t" r="r" b="b"/>
                <a:pathLst>
                  <a:path w="840266" h="360680">
                    <a:moveTo>
                      <a:pt x="840266" y="180340"/>
                    </a:moveTo>
                    <a:cubicBezTo>
                      <a:pt x="840266" y="81280"/>
                      <a:pt x="760256" y="0"/>
                      <a:pt x="659925" y="0"/>
                    </a:cubicBezTo>
                    <a:lnTo>
                      <a:pt x="172720" y="0"/>
                    </a:lnTo>
                    <a:lnTo>
                      <a:pt x="172720" y="1270"/>
                    </a:lnTo>
                    <a:cubicBezTo>
                      <a:pt x="76200" y="5080"/>
                      <a:pt x="0" y="83820"/>
                      <a:pt x="0" y="180340"/>
                    </a:cubicBezTo>
                    <a:cubicBezTo>
                      <a:pt x="0" y="276860"/>
                      <a:pt x="77470" y="355600"/>
                      <a:pt x="172720" y="359410"/>
                    </a:cubicBezTo>
                    <a:lnTo>
                      <a:pt x="172720" y="360680"/>
                    </a:lnTo>
                    <a:lnTo>
                      <a:pt x="659925" y="360680"/>
                    </a:lnTo>
                    <a:cubicBezTo>
                      <a:pt x="758985" y="360680"/>
                      <a:pt x="840266" y="279400"/>
                      <a:pt x="840266" y="180340"/>
                    </a:cubicBezTo>
                    <a:close/>
                  </a:path>
                </a:pathLst>
              </a:custGeom>
              <a:solidFill>
                <a:srgbClr val="61C2A2"/>
              </a:solidFill>
            </p:spPr>
          </p:sp>
        </p:grpSp>
      </p:grpSp>
      <p:grpSp>
        <p:nvGrpSpPr>
          <p:cNvPr id="12" name="Group 12"/>
          <p:cNvGrpSpPr/>
          <p:nvPr/>
        </p:nvGrpSpPr>
        <p:grpSpPr>
          <a:xfrm rot="679066">
            <a:off x="-1865580" y="-1330180"/>
            <a:ext cx="5817926" cy="6890152"/>
            <a:chOff x="0" y="0"/>
            <a:chExt cx="7757235" cy="9186869"/>
          </a:xfrm>
        </p:grpSpPr>
        <p:grpSp>
          <p:nvGrpSpPr>
            <p:cNvPr id="13" name="Group 13"/>
            <p:cNvGrpSpPr/>
            <p:nvPr/>
          </p:nvGrpSpPr>
          <p:grpSpPr>
            <a:xfrm rot="-2700000">
              <a:off x="1363649" y="1933696"/>
              <a:ext cx="6479935" cy="2439845"/>
              <a:chOff x="0" y="0"/>
              <a:chExt cx="1079350" cy="406400"/>
            </a:xfrm>
          </p:grpSpPr>
          <p:sp>
            <p:nvSpPr>
              <p:cNvPr id="14" name="Freeform 1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15" name="Group 15"/>
            <p:cNvGrpSpPr/>
            <p:nvPr/>
          </p:nvGrpSpPr>
          <p:grpSpPr>
            <a:xfrm rot="-2700000">
              <a:off x="-159593" y="4636502"/>
              <a:ext cx="6980076" cy="2439845"/>
              <a:chOff x="0" y="0"/>
              <a:chExt cx="1162657" cy="406400"/>
            </a:xfrm>
          </p:grpSpPr>
          <p:sp>
            <p:nvSpPr>
              <p:cNvPr id="16" name="Freeform 1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sp>
        <p:nvSpPr>
          <p:cNvPr id="20" name="TextBox 19">
            <a:extLst>
              <a:ext uri="{FF2B5EF4-FFF2-40B4-BE49-F238E27FC236}">
                <a16:creationId xmlns:a16="http://schemas.microsoft.com/office/drawing/2014/main" id="{BE1A4993-54F8-7D4E-8878-E543C284F156}"/>
              </a:ext>
            </a:extLst>
          </p:cNvPr>
          <p:cNvSpPr txBox="1"/>
          <p:nvPr/>
        </p:nvSpPr>
        <p:spPr>
          <a:xfrm rot="19658997">
            <a:off x="3302388" y="1797971"/>
            <a:ext cx="4173913" cy="1569660"/>
          </a:xfrm>
          <a:prstGeom prst="rect">
            <a:avLst/>
          </a:prstGeom>
          <a:noFill/>
        </p:spPr>
        <p:txBody>
          <a:bodyPr wrap="square" rtlCol="0">
            <a:spAutoFit/>
          </a:bodyPr>
          <a:lstStyle/>
          <a:p>
            <a:r>
              <a:rPr lang="en-US" sz="9600" dirty="0">
                <a:latin typeface="Bavex" pitchFamily="2" charset="0"/>
              </a:rPr>
              <a:t>Blessing</a:t>
            </a:r>
          </a:p>
        </p:txBody>
      </p:sp>
      <p:sp>
        <p:nvSpPr>
          <p:cNvPr id="21" name="TextBox 20">
            <a:extLst>
              <a:ext uri="{FF2B5EF4-FFF2-40B4-BE49-F238E27FC236}">
                <a16:creationId xmlns:a16="http://schemas.microsoft.com/office/drawing/2014/main" id="{77D82BBA-48C3-FD40-9300-21E7B188C346}"/>
              </a:ext>
            </a:extLst>
          </p:cNvPr>
          <p:cNvSpPr txBox="1"/>
          <p:nvPr/>
        </p:nvSpPr>
        <p:spPr>
          <a:xfrm rot="19658997">
            <a:off x="2174728" y="4697431"/>
            <a:ext cx="2917786" cy="1569660"/>
          </a:xfrm>
          <a:prstGeom prst="rect">
            <a:avLst/>
          </a:prstGeom>
          <a:noFill/>
        </p:spPr>
        <p:txBody>
          <a:bodyPr wrap="square" rtlCol="0">
            <a:spAutoFit/>
          </a:bodyPr>
          <a:lstStyle/>
          <a:p>
            <a:r>
              <a:rPr lang="en-US" sz="9600" dirty="0">
                <a:solidFill>
                  <a:schemeClr val="bg1"/>
                </a:solidFill>
                <a:latin typeface="Bavex" pitchFamily="2" charset="0"/>
              </a:rPr>
              <a:t>curse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617A"/>
        </a:solidFill>
        <a:effectLst/>
      </p:bgPr>
    </p:bg>
    <p:spTree>
      <p:nvGrpSpPr>
        <p:cNvPr id="1" name=""/>
        <p:cNvGrpSpPr/>
        <p:nvPr/>
      </p:nvGrpSpPr>
      <p:grpSpPr>
        <a:xfrm>
          <a:off x="0" y="0"/>
          <a:ext cx="0" cy="0"/>
          <a:chOff x="0" y="0"/>
          <a:chExt cx="0" cy="0"/>
        </a:xfrm>
      </p:grpSpPr>
      <p:grpSp>
        <p:nvGrpSpPr>
          <p:cNvPr id="2" name="Group 2"/>
          <p:cNvGrpSpPr/>
          <p:nvPr/>
        </p:nvGrpSpPr>
        <p:grpSpPr>
          <a:xfrm>
            <a:off x="-2514932" y="4175625"/>
            <a:ext cx="5817926" cy="6890152"/>
            <a:chOff x="0" y="0"/>
            <a:chExt cx="7757235" cy="9186869"/>
          </a:xfrm>
        </p:grpSpPr>
        <p:grpSp>
          <p:nvGrpSpPr>
            <p:cNvPr id="3" name="Group 3"/>
            <p:cNvGrpSpPr/>
            <p:nvPr/>
          </p:nvGrpSpPr>
          <p:grpSpPr>
            <a:xfrm rot="-2700000">
              <a:off x="1363649" y="1933696"/>
              <a:ext cx="6479935" cy="2439845"/>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5" name="Group 5"/>
            <p:cNvGrpSpPr/>
            <p:nvPr/>
          </p:nvGrpSpPr>
          <p:grpSpPr>
            <a:xfrm rot="-2700000">
              <a:off x="-159593" y="4636502"/>
              <a:ext cx="6980076" cy="2439845"/>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DBEFE1">
                  <a:alpha val="14902"/>
                </a:srgbClr>
              </a:solidFill>
            </p:spPr>
          </p:sp>
        </p:grpSp>
      </p:grpSp>
      <p:grpSp>
        <p:nvGrpSpPr>
          <p:cNvPr id="7" name="Group 7"/>
          <p:cNvGrpSpPr/>
          <p:nvPr/>
        </p:nvGrpSpPr>
        <p:grpSpPr>
          <a:xfrm>
            <a:off x="8456018" y="-511578"/>
            <a:ext cx="2248102" cy="2248102"/>
            <a:chOff x="0" y="0"/>
            <a:chExt cx="2997470" cy="2997470"/>
          </a:xfrm>
        </p:grpSpPr>
        <p:grpSp>
          <p:nvGrpSpPr>
            <p:cNvPr id="8" name="Group 8"/>
            <p:cNvGrpSpPr/>
            <p:nvPr/>
          </p:nvGrpSpPr>
          <p:grpSpPr>
            <a:xfrm rot="-2700000">
              <a:off x="-139827" y="1017765"/>
              <a:ext cx="3277123" cy="961939"/>
              <a:chOff x="0" y="0"/>
              <a:chExt cx="1384518" cy="406400"/>
            </a:xfrm>
          </p:grpSpPr>
          <p:sp>
            <p:nvSpPr>
              <p:cNvPr id="9" name="Freeform 9"/>
              <p:cNvSpPr/>
              <p:nvPr/>
            </p:nvSpPr>
            <p:spPr>
              <a:xfrm>
                <a:off x="17780" y="22860"/>
                <a:ext cx="1359119" cy="360680"/>
              </a:xfrm>
              <a:custGeom>
                <a:avLst/>
                <a:gdLst/>
                <a:ahLst/>
                <a:cxnLst/>
                <a:rect l="l" t="t" r="r" b="b"/>
                <a:pathLst>
                  <a:path w="1359119" h="360680">
                    <a:moveTo>
                      <a:pt x="1359119" y="180340"/>
                    </a:moveTo>
                    <a:cubicBezTo>
                      <a:pt x="1359119" y="81280"/>
                      <a:pt x="1279109" y="0"/>
                      <a:pt x="1178778"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9" y="279400"/>
                      <a:pt x="1359119" y="180340"/>
                    </a:cubicBezTo>
                    <a:close/>
                  </a:path>
                </a:pathLst>
              </a:custGeom>
              <a:solidFill>
                <a:srgbClr val="61C2A2"/>
              </a:solidFill>
            </p:spPr>
          </p:sp>
        </p:grpSp>
        <p:grpSp>
          <p:nvGrpSpPr>
            <p:cNvPr id="10" name="Group 10"/>
            <p:cNvGrpSpPr/>
            <p:nvPr/>
          </p:nvGrpSpPr>
          <p:grpSpPr>
            <a:xfrm rot="-2700000">
              <a:off x="196405" y="758956"/>
              <a:ext cx="1994974" cy="961939"/>
              <a:chOff x="0" y="0"/>
              <a:chExt cx="842836" cy="406400"/>
            </a:xfrm>
          </p:grpSpPr>
          <p:sp>
            <p:nvSpPr>
              <p:cNvPr id="11" name="Freeform 11"/>
              <p:cNvSpPr/>
              <p:nvPr/>
            </p:nvSpPr>
            <p:spPr>
              <a:xfrm>
                <a:off x="17780" y="22860"/>
                <a:ext cx="817436" cy="360680"/>
              </a:xfrm>
              <a:custGeom>
                <a:avLst/>
                <a:gdLst/>
                <a:ahLst/>
                <a:cxnLst/>
                <a:rect l="l" t="t" r="r" b="b"/>
                <a:pathLst>
                  <a:path w="817436" h="360680">
                    <a:moveTo>
                      <a:pt x="817436" y="180340"/>
                    </a:moveTo>
                    <a:cubicBezTo>
                      <a:pt x="817436" y="81280"/>
                      <a:pt x="737427"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DBEFE1"/>
              </a:solidFill>
            </p:spPr>
          </p:sp>
        </p:grpSp>
      </p:grpSp>
      <p:sp>
        <p:nvSpPr>
          <p:cNvPr id="17" name="TextBox 16">
            <a:extLst>
              <a:ext uri="{FF2B5EF4-FFF2-40B4-BE49-F238E27FC236}">
                <a16:creationId xmlns:a16="http://schemas.microsoft.com/office/drawing/2014/main" id="{8096F378-E1AD-E34F-AE5F-FABA906BC645}"/>
              </a:ext>
            </a:extLst>
          </p:cNvPr>
          <p:cNvSpPr txBox="1"/>
          <p:nvPr/>
        </p:nvSpPr>
        <p:spPr>
          <a:xfrm>
            <a:off x="630126" y="768489"/>
            <a:ext cx="7988255" cy="6524863"/>
          </a:xfrm>
          <a:prstGeom prst="rect">
            <a:avLst/>
          </a:prstGeom>
          <a:noFill/>
        </p:spPr>
        <p:txBody>
          <a:bodyPr wrap="square" rtlCol="0">
            <a:spAutoFit/>
          </a:bodyPr>
          <a:lstStyle/>
          <a:p>
            <a:r>
              <a:rPr lang="en-US" sz="3800" b="1" dirty="0">
                <a:solidFill>
                  <a:srgbClr val="DBEFE2"/>
                </a:solidFill>
                <a:latin typeface="Songti TC" panose="02010600040101010101" pitchFamily="2" charset="-120"/>
                <a:ea typeface="Songti TC" panose="02010600040101010101" pitchFamily="2" charset="-120"/>
                <a:cs typeface="Tunga" panose="020B0502040204020203" pitchFamily="34" charset="0"/>
              </a:rPr>
              <a:t>Gen. 1:21-22 </a:t>
            </a:r>
            <a:r>
              <a:rPr lang="en-US" sz="3800" dirty="0">
                <a:solidFill>
                  <a:srgbClr val="DBEFE2"/>
                </a:solidFill>
                <a:latin typeface="Songti TC" panose="02010600040101010101" pitchFamily="2" charset="-120"/>
                <a:ea typeface="Songti TC" panose="02010600040101010101" pitchFamily="2" charset="-120"/>
                <a:cs typeface="Tunga" panose="020B0502040204020203" pitchFamily="34" charset="0"/>
              </a:rPr>
              <a:t>“ So God created the great sea creatures and every living creature that moves, with which the waters swarm, according to their kinds, and every winged bird according to its kind. And God saw that it was good. </a:t>
            </a:r>
            <a:r>
              <a:rPr lang="en-US" sz="3800" u="sng" dirty="0">
                <a:solidFill>
                  <a:srgbClr val="DBEFE2"/>
                </a:solidFill>
                <a:latin typeface="Songti TC" panose="02010600040101010101" pitchFamily="2" charset="-120"/>
                <a:ea typeface="Songti TC" panose="02010600040101010101" pitchFamily="2" charset="-120"/>
                <a:cs typeface="Tunga" panose="020B0502040204020203" pitchFamily="34" charset="0"/>
              </a:rPr>
              <a:t>And God blessed them, saying</a:t>
            </a:r>
            <a:r>
              <a:rPr lang="en-US" sz="3800" dirty="0">
                <a:solidFill>
                  <a:srgbClr val="DBEFE2"/>
                </a:solidFill>
                <a:latin typeface="Songti TC" panose="02010600040101010101" pitchFamily="2" charset="-120"/>
                <a:ea typeface="Songti TC" panose="02010600040101010101" pitchFamily="2" charset="-120"/>
                <a:cs typeface="Tunga" panose="020B0502040204020203" pitchFamily="34" charset="0"/>
              </a:rPr>
              <a:t>, “Be fruitful and multiply and fill the waters in the seas, and let birds multiply on the earth.” </a:t>
            </a:r>
          </a:p>
          <a:p>
            <a:endParaRPr lang="en-US" sz="3800" dirty="0">
              <a:solidFill>
                <a:srgbClr val="DBEFE2"/>
              </a:solidFill>
              <a:latin typeface="Songti TC" panose="02010600040101010101" pitchFamily="2" charset="-120"/>
              <a:ea typeface="Songti TC" panose="02010600040101010101" pitchFamily="2" charset="-120"/>
              <a:cs typeface="Tunga"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D617A"/>
        </a:solidFill>
        <a:effectLst/>
      </p:bgPr>
    </p:bg>
    <p:spTree>
      <p:nvGrpSpPr>
        <p:cNvPr id="1" name=""/>
        <p:cNvGrpSpPr/>
        <p:nvPr/>
      </p:nvGrpSpPr>
      <p:grpSpPr>
        <a:xfrm>
          <a:off x="0" y="0"/>
          <a:ext cx="0" cy="0"/>
          <a:chOff x="0" y="0"/>
          <a:chExt cx="0" cy="0"/>
        </a:xfrm>
      </p:grpSpPr>
      <p:grpSp>
        <p:nvGrpSpPr>
          <p:cNvPr id="2" name="Group 2"/>
          <p:cNvGrpSpPr/>
          <p:nvPr/>
        </p:nvGrpSpPr>
        <p:grpSpPr>
          <a:xfrm>
            <a:off x="-2514932" y="4175625"/>
            <a:ext cx="5817926" cy="6890152"/>
            <a:chOff x="0" y="0"/>
            <a:chExt cx="7757235" cy="9186869"/>
          </a:xfrm>
        </p:grpSpPr>
        <p:grpSp>
          <p:nvGrpSpPr>
            <p:cNvPr id="3" name="Group 3"/>
            <p:cNvGrpSpPr/>
            <p:nvPr/>
          </p:nvGrpSpPr>
          <p:grpSpPr>
            <a:xfrm rot="-2700000">
              <a:off x="1363649" y="1933696"/>
              <a:ext cx="6479935" cy="2439845"/>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5" name="Group 5"/>
            <p:cNvGrpSpPr/>
            <p:nvPr/>
          </p:nvGrpSpPr>
          <p:grpSpPr>
            <a:xfrm rot="-2700000">
              <a:off x="-159593" y="4636502"/>
              <a:ext cx="6980076" cy="2439845"/>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DBEFE1">
                  <a:alpha val="14902"/>
                </a:srgbClr>
              </a:solidFill>
            </p:spPr>
          </p:sp>
        </p:grpSp>
      </p:grpSp>
      <p:grpSp>
        <p:nvGrpSpPr>
          <p:cNvPr id="7" name="Group 7"/>
          <p:cNvGrpSpPr/>
          <p:nvPr/>
        </p:nvGrpSpPr>
        <p:grpSpPr>
          <a:xfrm>
            <a:off x="8456018" y="-511578"/>
            <a:ext cx="2248102" cy="2248102"/>
            <a:chOff x="0" y="0"/>
            <a:chExt cx="2997470" cy="2997470"/>
          </a:xfrm>
        </p:grpSpPr>
        <p:grpSp>
          <p:nvGrpSpPr>
            <p:cNvPr id="8" name="Group 8"/>
            <p:cNvGrpSpPr/>
            <p:nvPr/>
          </p:nvGrpSpPr>
          <p:grpSpPr>
            <a:xfrm rot="-2700000">
              <a:off x="-139827" y="1017765"/>
              <a:ext cx="3277123" cy="961939"/>
              <a:chOff x="0" y="0"/>
              <a:chExt cx="1384518" cy="406400"/>
            </a:xfrm>
          </p:grpSpPr>
          <p:sp>
            <p:nvSpPr>
              <p:cNvPr id="9" name="Freeform 9"/>
              <p:cNvSpPr/>
              <p:nvPr/>
            </p:nvSpPr>
            <p:spPr>
              <a:xfrm>
                <a:off x="17780" y="22860"/>
                <a:ext cx="1359119" cy="360680"/>
              </a:xfrm>
              <a:custGeom>
                <a:avLst/>
                <a:gdLst/>
                <a:ahLst/>
                <a:cxnLst/>
                <a:rect l="l" t="t" r="r" b="b"/>
                <a:pathLst>
                  <a:path w="1359119" h="360680">
                    <a:moveTo>
                      <a:pt x="1359119" y="180340"/>
                    </a:moveTo>
                    <a:cubicBezTo>
                      <a:pt x="1359119" y="81280"/>
                      <a:pt x="1279109" y="0"/>
                      <a:pt x="1178778"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9" y="279400"/>
                      <a:pt x="1359119" y="180340"/>
                    </a:cubicBezTo>
                    <a:close/>
                  </a:path>
                </a:pathLst>
              </a:custGeom>
              <a:solidFill>
                <a:srgbClr val="61C2A2"/>
              </a:solidFill>
            </p:spPr>
          </p:sp>
        </p:grpSp>
        <p:grpSp>
          <p:nvGrpSpPr>
            <p:cNvPr id="10" name="Group 10"/>
            <p:cNvGrpSpPr/>
            <p:nvPr/>
          </p:nvGrpSpPr>
          <p:grpSpPr>
            <a:xfrm rot="-2700000">
              <a:off x="196405" y="758956"/>
              <a:ext cx="1994974" cy="961939"/>
              <a:chOff x="0" y="0"/>
              <a:chExt cx="842836" cy="406400"/>
            </a:xfrm>
          </p:grpSpPr>
          <p:sp>
            <p:nvSpPr>
              <p:cNvPr id="11" name="Freeform 11"/>
              <p:cNvSpPr/>
              <p:nvPr/>
            </p:nvSpPr>
            <p:spPr>
              <a:xfrm>
                <a:off x="17780" y="22860"/>
                <a:ext cx="817436" cy="360680"/>
              </a:xfrm>
              <a:custGeom>
                <a:avLst/>
                <a:gdLst/>
                <a:ahLst/>
                <a:cxnLst/>
                <a:rect l="l" t="t" r="r" b="b"/>
                <a:pathLst>
                  <a:path w="817436" h="360680">
                    <a:moveTo>
                      <a:pt x="817436" y="180340"/>
                    </a:moveTo>
                    <a:cubicBezTo>
                      <a:pt x="817436" y="81280"/>
                      <a:pt x="737427"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DBEFE1"/>
              </a:solidFill>
            </p:spPr>
          </p:sp>
        </p:grpSp>
      </p:grpSp>
      <p:sp>
        <p:nvSpPr>
          <p:cNvPr id="17" name="TextBox 16">
            <a:extLst>
              <a:ext uri="{FF2B5EF4-FFF2-40B4-BE49-F238E27FC236}">
                <a16:creationId xmlns:a16="http://schemas.microsoft.com/office/drawing/2014/main" id="{8096F378-E1AD-E34F-AE5F-FABA906BC645}"/>
              </a:ext>
            </a:extLst>
          </p:cNvPr>
          <p:cNvSpPr txBox="1"/>
          <p:nvPr/>
        </p:nvSpPr>
        <p:spPr>
          <a:xfrm>
            <a:off x="630126" y="768489"/>
            <a:ext cx="7876906" cy="6524863"/>
          </a:xfrm>
          <a:prstGeom prst="rect">
            <a:avLst/>
          </a:prstGeom>
          <a:noFill/>
        </p:spPr>
        <p:txBody>
          <a:bodyPr wrap="square" rtlCol="0">
            <a:spAutoFit/>
          </a:bodyPr>
          <a:lstStyle/>
          <a:p>
            <a:r>
              <a:rPr lang="en-US" sz="3800" b="1" dirty="0">
                <a:solidFill>
                  <a:srgbClr val="DBEFE2"/>
                </a:solidFill>
                <a:latin typeface="Songti TC" panose="02010600040101010101" pitchFamily="2" charset="-120"/>
                <a:ea typeface="Songti TC" panose="02010600040101010101" pitchFamily="2" charset="-120"/>
              </a:rPr>
              <a:t>Gen. 1:27-28 “</a:t>
            </a:r>
            <a:r>
              <a:rPr lang="en-US" sz="3800" dirty="0">
                <a:solidFill>
                  <a:srgbClr val="DBEFE2"/>
                </a:solidFill>
                <a:latin typeface="Songti TC" panose="02010600040101010101" pitchFamily="2" charset="-120"/>
                <a:ea typeface="Songti TC" panose="02010600040101010101" pitchFamily="2" charset="-120"/>
              </a:rPr>
              <a:t>So God created man in his own image, in the image of God he created him; male and female he created them. </a:t>
            </a:r>
            <a:r>
              <a:rPr lang="en-US" sz="3800" u="sng" dirty="0">
                <a:solidFill>
                  <a:srgbClr val="DBEFE2"/>
                </a:solidFill>
                <a:latin typeface="Songti TC" panose="02010600040101010101" pitchFamily="2" charset="-120"/>
                <a:ea typeface="Songti TC" panose="02010600040101010101" pitchFamily="2" charset="-120"/>
              </a:rPr>
              <a:t>And God blessed them</a:t>
            </a:r>
            <a:r>
              <a:rPr lang="en-US" sz="3800" dirty="0">
                <a:solidFill>
                  <a:srgbClr val="DBEFE2"/>
                </a:solidFill>
                <a:latin typeface="Songti TC" panose="02010600040101010101" pitchFamily="2" charset="-120"/>
                <a:ea typeface="Songti TC" panose="02010600040101010101" pitchFamily="2" charset="-120"/>
              </a:rPr>
              <a:t>. And God said to them, “Be fruitful and multiply and fill the earth and subdue it, and have dominion over the fish of the sea and over the birds of the heavens and over every living thing that moves on the earth.” </a:t>
            </a:r>
          </a:p>
          <a:p>
            <a:endParaRPr lang="en-US" sz="3800" dirty="0">
              <a:solidFill>
                <a:srgbClr val="DBEFE2"/>
              </a:solidFill>
              <a:latin typeface="Songti TC" panose="02010600040101010101" pitchFamily="2" charset="-120"/>
              <a:ea typeface="Songti TC" panose="02010600040101010101" pitchFamily="2" charset="-120"/>
            </a:endParaRPr>
          </a:p>
        </p:txBody>
      </p:sp>
    </p:spTree>
    <p:extLst>
      <p:ext uri="{BB962C8B-B14F-4D97-AF65-F5344CB8AC3E}">
        <p14:creationId xmlns:p14="http://schemas.microsoft.com/office/powerpoint/2010/main" val="2793135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D617A"/>
        </a:solidFill>
        <a:effectLst/>
      </p:bgPr>
    </p:bg>
    <p:spTree>
      <p:nvGrpSpPr>
        <p:cNvPr id="1" name=""/>
        <p:cNvGrpSpPr/>
        <p:nvPr/>
      </p:nvGrpSpPr>
      <p:grpSpPr>
        <a:xfrm>
          <a:off x="0" y="0"/>
          <a:ext cx="0" cy="0"/>
          <a:chOff x="0" y="0"/>
          <a:chExt cx="0" cy="0"/>
        </a:xfrm>
      </p:grpSpPr>
      <p:grpSp>
        <p:nvGrpSpPr>
          <p:cNvPr id="2" name="Group 2"/>
          <p:cNvGrpSpPr/>
          <p:nvPr/>
        </p:nvGrpSpPr>
        <p:grpSpPr>
          <a:xfrm>
            <a:off x="-2514932" y="4175625"/>
            <a:ext cx="5817926" cy="6890152"/>
            <a:chOff x="0" y="0"/>
            <a:chExt cx="7757235" cy="9186869"/>
          </a:xfrm>
        </p:grpSpPr>
        <p:grpSp>
          <p:nvGrpSpPr>
            <p:cNvPr id="3" name="Group 3"/>
            <p:cNvGrpSpPr/>
            <p:nvPr/>
          </p:nvGrpSpPr>
          <p:grpSpPr>
            <a:xfrm rot="-2700000">
              <a:off x="1363649" y="1933696"/>
              <a:ext cx="6479935" cy="2439845"/>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5" name="Group 5"/>
            <p:cNvGrpSpPr/>
            <p:nvPr/>
          </p:nvGrpSpPr>
          <p:grpSpPr>
            <a:xfrm rot="-2700000">
              <a:off x="-159593" y="4636502"/>
              <a:ext cx="6980076" cy="2439845"/>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DBEFE1">
                  <a:alpha val="14902"/>
                </a:srgbClr>
              </a:solidFill>
            </p:spPr>
          </p:sp>
        </p:grpSp>
      </p:grpSp>
      <p:grpSp>
        <p:nvGrpSpPr>
          <p:cNvPr id="7" name="Group 7"/>
          <p:cNvGrpSpPr/>
          <p:nvPr/>
        </p:nvGrpSpPr>
        <p:grpSpPr>
          <a:xfrm>
            <a:off x="8456018" y="-511578"/>
            <a:ext cx="2248102" cy="2248102"/>
            <a:chOff x="0" y="0"/>
            <a:chExt cx="2997470" cy="2997470"/>
          </a:xfrm>
        </p:grpSpPr>
        <p:grpSp>
          <p:nvGrpSpPr>
            <p:cNvPr id="8" name="Group 8"/>
            <p:cNvGrpSpPr/>
            <p:nvPr/>
          </p:nvGrpSpPr>
          <p:grpSpPr>
            <a:xfrm rot="-2700000">
              <a:off x="-139827" y="1017765"/>
              <a:ext cx="3277123" cy="961939"/>
              <a:chOff x="0" y="0"/>
              <a:chExt cx="1384518" cy="406400"/>
            </a:xfrm>
          </p:grpSpPr>
          <p:sp>
            <p:nvSpPr>
              <p:cNvPr id="9" name="Freeform 9"/>
              <p:cNvSpPr/>
              <p:nvPr/>
            </p:nvSpPr>
            <p:spPr>
              <a:xfrm>
                <a:off x="17780" y="22860"/>
                <a:ext cx="1359119" cy="360680"/>
              </a:xfrm>
              <a:custGeom>
                <a:avLst/>
                <a:gdLst/>
                <a:ahLst/>
                <a:cxnLst/>
                <a:rect l="l" t="t" r="r" b="b"/>
                <a:pathLst>
                  <a:path w="1359119" h="360680">
                    <a:moveTo>
                      <a:pt x="1359119" y="180340"/>
                    </a:moveTo>
                    <a:cubicBezTo>
                      <a:pt x="1359119" y="81280"/>
                      <a:pt x="1279109" y="0"/>
                      <a:pt x="1178778"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9" y="279400"/>
                      <a:pt x="1359119" y="180340"/>
                    </a:cubicBezTo>
                    <a:close/>
                  </a:path>
                </a:pathLst>
              </a:custGeom>
              <a:solidFill>
                <a:srgbClr val="61C2A2"/>
              </a:solidFill>
            </p:spPr>
          </p:sp>
        </p:grpSp>
        <p:grpSp>
          <p:nvGrpSpPr>
            <p:cNvPr id="10" name="Group 10"/>
            <p:cNvGrpSpPr/>
            <p:nvPr/>
          </p:nvGrpSpPr>
          <p:grpSpPr>
            <a:xfrm rot="-2700000">
              <a:off x="196405" y="758956"/>
              <a:ext cx="1994974" cy="961939"/>
              <a:chOff x="0" y="0"/>
              <a:chExt cx="842836" cy="406400"/>
            </a:xfrm>
          </p:grpSpPr>
          <p:sp>
            <p:nvSpPr>
              <p:cNvPr id="11" name="Freeform 11"/>
              <p:cNvSpPr/>
              <p:nvPr/>
            </p:nvSpPr>
            <p:spPr>
              <a:xfrm>
                <a:off x="17780" y="22860"/>
                <a:ext cx="817436" cy="360680"/>
              </a:xfrm>
              <a:custGeom>
                <a:avLst/>
                <a:gdLst/>
                <a:ahLst/>
                <a:cxnLst/>
                <a:rect l="l" t="t" r="r" b="b"/>
                <a:pathLst>
                  <a:path w="817436" h="360680">
                    <a:moveTo>
                      <a:pt x="817436" y="180340"/>
                    </a:moveTo>
                    <a:cubicBezTo>
                      <a:pt x="817436" y="81280"/>
                      <a:pt x="737427"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DBEFE1"/>
              </a:solidFill>
            </p:spPr>
          </p:sp>
        </p:grpSp>
      </p:grpSp>
      <p:sp>
        <p:nvSpPr>
          <p:cNvPr id="17" name="TextBox 16">
            <a:extLst>
              <a:ext uri="{FF2B5EF4-FFF2-40B4-BE49-F238E27FC236}">
                <a16:creationId xmlns:a16="http://schemas.microsoft.com/office/drawing/2014/main" id="{8096F378-E1AD-E34F-AE5F-FABA906BC645}"/>
              </a:ext>
            </a:extLst>
          </p:cNvPr>
          <p:cNvSpPr txBox="1"/>
          <p:nvPr/>
        </p:nvSpPr>
        <p:spPr>
          <a:xfrm>
            <a:off x="630126" y="768489"/>
            <a:ext cx="7876906" cy="4770537"/>
          </a:xfrm>
          <a:prstGeom prst="rect">
            <a:avLst/>
          </a:prstGeom>
          <a:noFill/>
        </p:spPr>
        <p:txBody>
          <a:bodyPr wrap="square" rtlCol="0">
            <a:spAutoFit/>
          </a:bodyPr>
          <a:lstStyle/>
          <a:p>
            <a:r>
              <a:rPr lang="en-US" sz="3800" b="1" dirty="0">
                <a:solidFill>
                  <a:srgbClr val="DBEFE2"/>
                </a:solidFill>
                <a:latin typeface="Songti TC" panose="02010600040101010101" pitchFamily="2" charset="-120"/>
                <a:ea typeface="Songti TC" panose="02010600040101010101" pitchFamily="2" charset="-120"/>
              </a:rPr>
              <a:t>Gen 5:1-2- “</a:t>
            </a:r>
            <a:r>
              <a:rPr lang="en-US" sz="3800" dirty="0">
                <a:solidFill>
                  <a:srgbClr val="DBEFE2"/>
                </a:solidFill>
                <a:latin typeface="Songti TC" panose="02010600040101010101" pitchFamily="2" charset="-120"/>
                <a:ea typeface="Songti TC" panose="02010600040101010101" pitchFamily="2" charset="-120"/>
              </a:rPr>
              <a:t>This is the book of the generations of Adam. When God created man, he made him in the likeness of God. Male and female he created them, and </a:t>
            </a:r>
            <a:r>
              <a:rPr lang="en-US" sz="3800" u="sng" dirty="0">
                <a:solidFill>
                  <a:srgbClr val="DBEFE2"/>
                </a:solidFill>
                <a:latin typeface="Songti TC" panose="02010600040101010101" pitchFamily="2" charset="-120"/>
                <a:ea typeface="Songti TC" panose="02010600040101010101" pitchFamily="2" charset="-120"/>
              </a:rPr>
              <a:t>He blessed</a:t>
            </a:r>
            <a:r>
              <a:rPr lang="en-US" sz="3800" dirty="0">
                <a:solidFill>
                  <a:srgbClr val="DBEFE2"/>
                </a:solidFill>
                <a:latin typeface="Songti TC" panose="02010600040101010101" pitchFamily="2" charset="-120"/>
                <a:ea typeface="Songti TC" panose="02010600040101010101" pitchFamily="2" charset="-120"/>
              </a:rPr>
              <a:t> them and named them Man when they were created.”</a:t>
            </a:r>
          </a:p>
          <a:p>
            <a:endParaRPr lang="en-US" sz="3800" dirty="0">
              <a:solidFill>
                <a:srgbClr val="DBEFE2"/>
              </a:solidFill>
              <a:latin typeface="Songti TC" panose="02010600040101010101" pitchFamily="2" charset="-120"/>
              <a:ea typeface="Songti TC" panose="02010600040101010101" pitchFamily="2" charset="-120"/>
            </a:endParaRPr>
          </a:p>
        </p:txBody>
      </p:sp>
    </p:spTree>
    <p:extLst>
      <p:ext uri="{BB962C8B-B14F-4D97-AF65-F5344CB8AC3E}">
        <p14:creationId xmlns:p14="http://schemas.microsoft.com/office/powerpoint/2010/main" val="257705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D617A"/>
        </a:solidFill>
        <a:effectLst/>
      </p:bgPr>
    </p:bg>
    <p:spTree>
      <p:nvGrpSpPr>
        <p:cNvPr id="1" name=""/>
        <p:cNvGrpSpPr/>
        <p:nvPr/>
      </p:nvGrpSpPr>
      <p:grpSpPr>
        <a:xfrm>
          <a:off x="0" y="0"/>
          <a:ext cx="0" cy="0"/>
          <a:chOff x="0" y="0"/>
          <a:chExt cx="0" cy="0"/>
        </a:xfrm>
      </p:grpSpPr>
      <p:grpSp>
        <p:nvGrpSpPr>
          <p:cNvPr id="2" name="Group 2"/>
          <p:cNvGrpSpPr/>
          <p:nvPr/>
        </p:nvGrpSpPr>
        <p:grpSpPr>
          <a:xfrm>
            <a:off x="-2514932" y="4175625"/>
            <a:ext cx="5817926" cy="6890152"/>
            <a:chOff x="0" y="0"/>
            <a:chExt cx="7757235" cy="9186869"/>
          </a:xfrm>
        </p:grpSpPr>
        <p:grpSp>
          <p:nvGrpSpPr>
            <p:cNvPr id="3" name="Group 3"/>
            <p:cNvGrpSpPr/>
            <p:nvPr/>
          </p:nvGrpSpPr>
          <p:grpSpPr>
            <a:xfrm rot="-2700000">
              <a:off x="1363649" y="1933696"/>
              <a:ext cx="6479935" cy="2439845"/>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5" name="Group 5"/>
            <p:cNvGrpSpPr/>
            <p:nvPr/>
          </p:nvGrpSpPr>
          <p:grpSpPr>
            <a:xfrm rot="-2700000">
              <a:off x="-159593" y="4636502"/>
              <a:ext cx="6980076" cy="2439845"/>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DBEFE1">
                  <a:alpha val="14902"/>
                </a:srgbClr>
              </a:solidFill>
            </p:spPr>
          </p:sp>
        </p:grpSp>
      </p:grpSp>
      <p:grpSp>
        <p:nvGrpSpPr>
          <p:cNvPr id="7" name="Group 7"/>
          <p:cNvGrpSpPr/>
          <p:nvPr/>
        </p:nvGrpSpPr>
        <p:grpSpPr>
          <a:xfrm>
            <a:off x="8456018" y="-511578"/>
            <a:ext cx="2248102" cy="2248102"/>
            <a:chOff x="0" y="0"/>
            <a:chExt cx="2997470" cy="2997470"/>
          </a:xfrm>
        </p:grpSpPr>
        <p:grpSp>
          <p:nvGrpSpPr>
            <p:cNvPr id="8" name="Group 8"/>
            <p:cNvGrpSpPr/>
            <p:nvPr/>
          </p:nvGrpSpPr>
          <p:grpSpPr>
            <a:xfrm rot="-2700000">
              <a:off x="-139827" y="1017765"/>
              <a:ext cx="3277123" cy="961939"/>
              <a:chOff x="0" y="0"/>
              <a:chExt cx="1384518" cy="406400"/>
            </a:xfrm>
          </p:grpSpPr>
          <p:sp>
            <p:nvSpPr>
              <p:cNvPr id="9" name="Freeform 9"/>
              <p:cNvSpPr/>
              <p:nvPr/>
            </p:nvSpPr>
            <p:spPr>
              <a:xfrm>
                <a:off x="17780" y="22860"/>
                <a:ext cx="1359119" cy="360680"/>
              </a:xfrm>
              <a:custGeom>
                <a:avLst/>
                <a:gdLst/>
                <a:ahLst/>
                <a:cxnLst/>
                <a:rect l="l" t="t" r="r" b="b"/>
                <a:pathLst>
                  <a:path w="1359119" h="360680">
                    <a:moveTo>
                      <a:pt x="1359119" y="180340"/>
                    </a:moveTo>
                    <a:cubicBezTo>
                      <a:pt x="1359119" y="81280"/>
                      <a:pt x="1279109" y="0"/>
                      <a:pt x="1178778"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9" y="279400"/>
                      <a:pt x="1359119" y="180340"/>
                    </a:cubicBezTo>
                    <a:close/>
                  </a:path>
                </a:pathLst>
              </a:custGeom>
              <a:solidFill>
                <a:srgbClr val="61C2A2"/>
              </a:solidFill>
            </p:spPr>
          </p:sp>
        </p:grpSp>
        <p:grpSp>
          <p:nvGrpSpPr>
            <p:cNvPr id="10" name="Group 10"/>
            <p:cNvGrpSpPr/>
            <p:nvPr/>
          </p:nvGrpSpPr>
          <p:grpSpPr>
            <a:xfrm rot="-2700000">
              <a:off x="196405" y="758956"/>
              <a:ext cx="1994974" cy="961939"/>
              <a:chOff x="0" y="0"/>
              <a:chExt cx="842836" cy="406400"/>
            </a:xfrm>
          </p:grpSpPr>
          <p:sp>
            <p:nvSpPr>
              <p:cNvPr id="11" name="Freeform 11"/>
              <p:cNvSpPr/>
              <p:nvPr/>
            </p:nvSpPr>
            <p:spPr>
              <a:xfrm>
                <a:off x="17780" y="22860"/>
                <a:ext cx="817436" cy="360680"/>
              </a:xfrm>
              <a:custGeom>
                <a:avLst/>
                <a:gdLst/>
                <a:ahLst/>
                <a:cxnLst/>
                <a:rect l="l" t="t" r="r" b="b"/>
                <a:pathLst>
                  <a:path w="817436" h="360680">
                    <a:moveTo>
                      <a:pt x="817436" y="180340"/>
                    </a:moveTo>
                    <a:cubicBezTo>
                      <a:pt x="817436" y="81280"/>
                      <a:pt x="737427"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DBEFE1"/>
              </a:solidFill>
            </p:spPr>
          </p:sp>
        </p:grpSp>
      </p:grpSp>
      <p:sp>
        <p:nvSpPr>
          <p:cNvPr id="17" name="TextBox 16">
            <a:extLst>
              <a:ext uri="{FF2B5EF4-FFF2-40B4-BE49-F238E27FC236}">
                <a16:creationId xmlns:a16="http://schemas.microsoft.com/office/drawing/2014/main" id="{8096F378-E1AD-E34F-AE5F-FABA906BC645}"/>
              </a:ext>
            </a:extLst>
          </p:cNvPr>
          <p:cNvSpPr txBox="1"/>
          <p:nvPr/>
        </p:nvSpPr>
        <p:spPr>
          <a:xfrm>
            <a:off x="630126" y="768489"/>
            <a:ext cx="7876906" cy="5940088"/>
          </a:xfrm>
          <a:prstGeom prst="rect">
            <a:avLst/>
          </a:prstGeom>
          <a:noFill/>
        </p:spPr>
        <p:txBody>
          <a:bodyPr wrap="square" rtlCol="0">
            <a:spAutoFit/>
          </a:bodyPr>
          <a:lstStyle/>
          <a:p>
            <a:r>
              <a:rPr lang="en-US" sz="3800" b="1" dirty="0">
                <a:solidFill>
                  <a:srgbClr val="DBEFE2"/>
                </a:solidFill>
                <a:latin typeface="Songti TC" panose="02010600040101010101" pitchFamily="2" charset="-120"/>
                <a:ea typeface="Songti TC" panose="02010600040101010101" pitchFamily="2" charset="-120"/>
              </a:rPr>
              <a:t>Gen. 9:1-2  </a:t>
            </a:r>
            <a:r>
              <a:rPr lang="en-US" sz="3800" dirty="0">
                <a:solidFill>
                  <a:srgbClr val="DBEFE2"/>
                </a:solidFill>
                <a:latin typeface="Songti TC" panose="02010600040101010101" pitchFamily="2" charset="-120"/>
                <a:ea typeface="Songti TC" panose="02010600040101010101" pitchFamily="2" charset="-120"/>
              </a:rPr>
              <a:t>“And </a:t>
            </a:r>
            <a:r>
              <a:rPr lang="en-US" sz="3800" u="sng" dirty="0">
                <a:solidFill>
                  <a:srgbClr val="DBEFE2"/>
                </a:solidFill>
                <a:latin typeface="Songti TC" panose="02010600040101010101" pitchFamily="2" charset="-120"/>
                <a:ea typeface="Songti TC" panose="02010600040101010101" pitchFamily="2" charset="-120"/>
              </a:rPr>
              <a:t>God </a:t>
            </a:r>
            <a:r>
              <a:rPr lang="en-US" sz="3800" b="1" u="sng" dirty="0">
                <a:solidFill>
                  <a:srgbClr val="DBEFE2"/>
                </a:solidFill>
                <a:latin typeface="Songti TC" panose="02010600040101010101" pitchFamily="2" charset="-120"/>
                <a:ea typeface="Songti TC" panose="02010600040101010101" pitchFamily="2" charset="-120"/>
              </a:rPr>
              <a:t>blessed</a:t>
            </a:r>
            <a:r>
              <a:rPr lang="en-US" sz="3800" u="sng" dirty="0">
                <a:solidFill>
                  <a:srgbClr val="DBEFE2"/>
                </a:solidFill>
                <a:latin typeface="Songti TC" panose="02010600040101010101" pitchFamily="2" charset="-120"/>
                <a:ea typeface="Songti TC" panose="02010600040101010101" pitchFamily="2" charset="-120"/>
              </a:rPr>
              <a:t> Noah </a:t>
            </a:r>
            <a:r>
              <a:rPr lang="en-US" sz="3800" dirty="0">
                <a:solidFill>
                  <a:srgbClr val="DBEFE2"/>
                </a:solidFill>
                <a:latin typeface="Songti TC" panose="02010600040101010101" pitchFamily="2" charset="-120"/>
                <a:ea typeface="Songti TC" panose="02010600040101010101" pitchFamily="2" charset="-120"/>
              </a:rPr>
              <a:t>and his sons and said to them, “</a:t>
            </a:r>
            <a:r>
              <a:rPr lang="en-US" sz="3800" b="1" dirty="0">
                <a:solidFill>
                  <a:srgbClr val="DBEFE2"/>
                </a:solidFill>
                <a:latin typeface="Songti TC" panose="02010600040101010101" pitchFamily="2" charset="-120"/>
                <a:ea typeface="Songti TC" panose="02010600040101010101" pitchFamily="2" charset="-120"/>
              </a:rPr>
              <a:t>Be </a:t>
            </a:r>
            <a:r>
              <a:rPr lang="en-US" sz="3800" b="1" u="sng" dirty="0">
                <a:solidFill>
                  <a:srgbClr val="DBEFE2"/>
                </a:solidFill>
                <a:latin typeface="Songti TC" panose="02010600040101010101" pitchFamily="2" charset="-120"/>
                <a:ea typeface="Songti TC" panose="02010600040101010101" pitchFamily="2" charset="-120"/>
              </a:rPr>
              <a:t>fruitful</a:t>
            </a:r>
            <a:r>
              <a:rPr lang="en-US" sz="3800" b="1" dirty="0">
                <a:solidFill>
                  <a:srgbClr val="DBEFE2"/>
                </a:solidFill>
                <a:latin typeface="Songti TC" panose="02010600040101010101" pitchFamily="2" charset="-120"/>
                <a:ea typeface="Songti TC" panose="02010600040101010101" pitchFamily="2" charset="-120"/>
              </a:rPr>
              <a:t> and </a:t>
            </a:r>
            <a:r>
              <a:rPr lang="en-US" sz="3800" b="1" u="sng" dirty="0">
                <a:solidFill>
                  <a:srgbClr val="DBEFE2"/>
                </a:solidFill>
                <a:latin typeface="Songti TC" panose="02010600040101010101" pitchFamily="2" charset="-120"/>
                <a:ea typeface="Songti TC" panose="02010600040101010101" pitchFamily="2" charset="-120"/>
              </a:rPr>
              <a:t>multiply</a:t>
            </a:r>
            <a:r>
              <a:rPr lang="en-US" sz="3800" b="1" dirty="0">
                <a:solidFill>
                  <a:srgbClr val="DBEFE2"/>
                </a:solidFill>
                <a:latin typeface="Songti TC" panose="02010600040101010101" pitchFamily="2" charset="-120"/>
                <a:ea typeface="Songti TC" panose="02010600040101010101" pitchFamily="2" charset="-120"/>
              </a:rPr>
              <a:t> and </a:t>
            </a:r>
            <a:r>
              <a:rPr lang="en-US" sz="3800" b="1" u="sng" dirty="0">
                <a:solidFill>
                  <a:srgbClr val="DBEFE2"/>
                </a:solidFill>
                <a:latin typeface="Songti TC" panose="02010600040101010101" pitchFamily="2" charset="-120"/>
                <a:ea typeface="Songti TC" panose="02010600040101010101" pitchFamily="2" charset="-120"/>
              </a:rPr>
              <a:t>fill</a:t>
            </a:r>
            <a:r>
              <a:rPr lang="en-US" sz="3800" b="1" dirty="0">
                <a:solidFill>
                  <a:srgbClr val="DBEFE2"/>
                </a:solidFill>
                <a:latin typeface="Songti TC" panose="02010600040101010101" pitchFamily="2" charset="-120"/>
                <a:ea typeface="Songti TC" panose="02010600040101010101" pitchFamily="2" charset="-120"/>
              </a:rPr>
              <a:t> the earth</a:t>
            </a:r>
            <a:r>
              <a:rPr lang="en-US" sz="3800" dirty="0">
                <a:solidFill>
                  <a:srgbClr val="DBEFE2"/>
                </a:solidFill>
                <a:latin typeface="Songti TC" panose="02010600040101010101" pitchFamily="2" charset="-120"/>
                <a:ea typeface="Songti TC" panose="02010600040101010101" pitchFamily="2" charset="-120"/>
              </a:rPr>
              <a:t>. The fear of you and </a:t>
            </a:r>
            <a:r>
              <a:rPr lang="en-US" sz="3800" b="1" dirty="0">
                <a:solidFill>
                  <a:srgbClr val="DBEFE2"/>
                </a:solidFill>
                <a:latin typeface="Songti TC" panose="02010600040101010101" pitchFamily="2" charset="-120"/>
                <a:ea typeface="Songti TC" panose="02010600040101010101" pitchFamily="2" charset="-120"/>
              </a:rPr>
              <a:t>the </a:t>
            </a:r>
            <a:r>
              <a:rPr lang="en-US" sz="3800" b="1" u="sng" dirty="0">
                <a:solidFill>
                  <a:srgbClr val="DBEFE2"/>
                </a:solidFill>
                <a:latin typeface="Songti TC" panose="02010600040101010101" pitchFamily="2" charset="-120"/>
                <a:ea typeface="Songti TC" panose="02010600040101010101" pitchFamily="2" charset="-120"/>
              </a:rPr>
              <a:t>dread</a:t>
            </a:r>
            <a:r>
              <a:rPr lang="en-US" sz="3800" b="1" dirty="0">
                <a:solidFill>
                  <a:srgbClr val="DBEFE2"/>
                </a:solidFill>
                <a:latin typeface="Songti TC" panose="02010600040101010101" pitchFamily="2" charset="-120"/>
                <a:ea typeface="Songti TC" panose="02010600040101010101" pitchFamily="2" charset="-120"/>
              </a:rPr>
              <a:t> of you</a:t>
            </a:r>
            <a:r>
              <a:rPr lang="en-US" sz="3800" dirty="0">
                <a:solidFill>
                  <a:srgbClr val="DBEFE2"/>
                </a:solidFill>
                <a:latin typeface="Songti TC" panose="02010600040101010101" pitchFamily="2" charset="-120"/>
                <a:ea typeface="Songti TC" panose="02010600040101010101" pitchFamily="2" charset="-120"/>
              </a:rPr>
              <a:t> shall be upon every beast of the earth and upon every bird of the heavens, upon everything that creeps on the ground and all the fish of the sea. Into your hand they are delivered.”</a:t>
            </a:r>
          </a:p>
          <a:p>
            <a:endParaRPr lang="en-US" sz="3800" dirty="0">
              <a:solidFill>
                <a:srgbClr val="DBEFE2"/>
              </a:solidFill>
              <a:latin typeface="Songti TC" panose="02010600040101010101" pitchFamily="2" charset="-120"/>
              <a:ea typeface="Songti TC" panose="02010600040101010101" pitchFamily="2" charset="-120"/>
            </a:endParaRPr>
          </a:p>
        </p:txBody>
      </p:sp>
    </p:spTree>
    <p:extLst>
      <p:ext uri="{BB962C8B-B14F-4D97-AF65-F5344CB8AC3E}">
        <p14:creationId xmlns:p14="http://schemas.microsoft.com/office/powerpoint/2010/main" val="260107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7876906" cy="5970865"/>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Bless (v. “</a:t>
            </a:r>
            <a:r>
              <a:rPr lang="en-US" sz="6600" b="1" i="1" dirty="0" err="1">
                <a:solidFill>
                  <a:srgbClr val="1D617A"/>
                </a:solidFill>
                <a:latin typeface="Bavex" pitchFamily="2" charset="0"/>
                <a:ea typeface="Songti TC" panose="02010600040101010101" pitchFamily="2" charset="-120"/>
              </a:rPr>
              <a:t>barak</a:t>
            </a:r>
            <a:r>
              <a:rPr lang="en-US" sz="6600" b="1" i="1" dirty="0">
                <a:solidFill>
                  <a:srgbClr val="1D617A"/>
                </a:solidFill>
                <a:latin typeface="Bavex" pitchFamily="2" charset="0"/>
                <a:ea typeface="Songti TC" panose="02010600040101010101" pitchFamily="2" charset="-120"/>
              </a:rPr>
              <a:t>”</a:t>
            </a:r>
            <a:r>
              <a:rPr lang="en-US" sz="6600" b="1" dirty="0">
                <a:solidFill>
                  <a:srgbClr val="1D617A"/>
                </a:solidFill>
                <a:latin typeface="Bavex" pitchFamily="2" charset="0"/>
                <a:ea typeface="Songti TC" panose="02010600040101010101" pitchFamily="2" charset="-120"/>
              </a:rPr>
              <a:t> )</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330x – to kneel</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We kneel to God</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God “kneels” to us?</a:t>
            </a:r>
          </a:p>
          <a:p>
            <a:pPr marL="1143000" lvl="1"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Favor, protection, guidance, support, help</a:t>
            </a:r>
          </a:p>
          <a:p>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320235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animEffect transition="in" filter="fade">
                                      <p:cBhvr>
                                        <p:cTn id="17" dur="500"/>
                                        <p:tgtEl>
                                          <p:spTgt spid="3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xEl>
                                              <p:pRg st="4" end="4"/>
                                            </p:txEl>
                                          </p:spTgt>
                                        </p:tgtEl>
                                        <p:attrNameLst>
                                          <p:attrName>style.visibility</p:attrName>
                                        </p:attrNameLst>
                                      </p:cBhvr>
                                      <p:to>
                                        <p:strVal val="visible"/>
                                      </p:to>
                                    </p:set>
                                    <p:animEffect transition="in" filter="fade">
                                      <p:cBhvr>
                                        <p:cTn id="22" dur="500"/>
                                        <p:tgtEl>
                                          <p:spTgt spid="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457200" y="768489"/>
            <a:ext cx="9123474" cy="4647426"/>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Bless</a:t>
            </a:r>
            <a:r>
              <a:rPr lang="en-US" sz="4800" b="1" dirty="0">
                <a:solidFill>
                  <a:srgbClr val="1D617A"/>
                </a:solidFill>
                <a:latin typeface="Bavex" pitchFamily="2" charset="0"/>
                <a:ea typeface="Songti TC" panose="02010600040101010101" pitchFamily="2" charset="-120"/>
              </a:rPr>
              <a:t> </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Gen 27 – Rebekah &amp; Jacob</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Gen 33 – Jacob &amp; Esau</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Gen 39 – Potiphar</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Gen 48-49 – </a:t>
            </a:r>
            <a:r>
              <a:rPr lang="en-US" sz="4800" dirty="0" err="1">
                <a:solidFill>
                  <a:srgbClr val="1D617A"/>
                </a:solidFill>
                <a:latin typeface="Songti TC" panose="02010600040101010101" pitchFamily="2" charset="-120"/>
                <a:ea typeface="Songti TC" panose="02010600040101010101" pitchFamily="2" charset="-120"/>
              </a:rPr>
              <a:t>Eph</a:t>
            </a:r>
            <a:r>
              <a:rPr lang="en-US" sz="4800" dirty="0">
                <a:solidFill>
                  <a:srgbClr val="1D617A"/>
                </a:solidFill>
                <a:latin typeface="Songti TC" panose="02010600040101010101" pitchFamily="2" charset="-120"/>
                <a:ea typeface="Songti TC" panose="02010600040101010101" pitchFamily="2" charset="-120"/>
              </a:rPr>
              <a:t>/Man &amp; Jacob</a:t>
            </a:r>
            <a:endParaRPr lang="en-US" sz="4000" dirty="0">
              <a:solidFill>
                <a:srgbClr val="1D617A"/>
              </a:solidFill>
              <a:latin typeface="Songti TC" panose="02010600040101010101" pitchFamily="2" charset="-12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286637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animEffect transition="in" filter="fade">
                                      <p:cBhvr>
                                        <p:cTn id="17" dur="500"/>
                                        <p:tgtEl>
                                          <p:spTgt spid="3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xEl>
                                              <p:pRg st="4" end="4"/>
                                            </p:txEl>
                                          </p:spTgt>
                                        </p:tgtEl>
                                        <p:attrNameLst>
                                          <p:attrName>style.visibility</p:attrName>
                                        </p:attrNameLst>
                                      </p:cBhvr>
                                      <p:to>
                                        <p:strVal val="visible"/>
                                      </p:to>
                                    </p:set>
                                    <p:animEffect transition="in" filter="fade">
                                      <p:cBhvr>
                                        <p:cTn id="22" dur="500"/>
                                        <p:tgtEl>
                                          <p:spTgt spid="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5232202"/>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Curse (v. “</a:t>
            </a:r>
            <a:r>
              <a:rPr lang="en-US" sz="6600" b="1" i="1" dirty="0" err="1">
                <a:solidFill>
                  <a:srgbClr val="1D617A"/>
                </a:solidFill>
                <a:latin typeface="Bavex" pitchFamily="2" charset="0"/>
                <a:ea typeface="Songti TC" panose="02010600040101010101" pitchFamily="2" charset="-120"/>
              </a:rPr>
              <a:t>arar</a:t>
            </a:r>
            <a:r>
              <a:rPr lang="en-US" sz="6600" b="1" i="1" dirty="0">
                <a:solidFill>
                  <a:srgbClr val="1D617A"/>
                </a:solidFill>
                <a:latin typeface="Bavex" pitchFamily="2" charset="0"/>
                <a:ea typeface="Songti TC" panose="02010600040101010101" pitchFamily="2" charset="-120"/>
              </a:rPr>
              <a:t>”</a:t>
            </a:r>
            <a:r>
              <a:rPr lang="en-US" sz="6600" b="1" dirty="0">
                <a:solidFill>
                  <a:srgbClr val="1D617A"/>
                </a:solidFill>
                <a:latin typeface="Bavex" pitchFamily="2" charset="0"/>
                <a:ea typeface="Songti TC" panose="02010600040101010101" pitchFamily="2" charset="-120"/>
              </a:rPr>
              <a:t> ) </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55x – to curse</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The beginning – Gen. 3:14f</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Opposite of a blessing. Reversal or undoing of it. </a:t>
            </a: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364516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animEffect transition="in" filter="fade">
                                      <p:cBhvr>
                                        <p:cTn id="17" dur="500"/>
                                        <p:tgtEl>
                                          <p:spTgt spid="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 name="Group 2"/>
          <p:cNvGrpSpPr/>
          <p:nvPr/>
        </p:nvGrpSpPr>
        <p:grpSpPr>
          <a:xfrm rot="846318">
            <a:off x="7356053" y="4474927"/>
            <a:ext cx="3267286" cy="3869436"/>
            <a:chOff x="0" y="0"/>
            <a:chExt cx="4356381" cy="5159248"/>
          </a:xfrm>
        </p:grpSpPr>
        <p:grpSp>
          <p:nvGrpSpPr>
            <p:cNvPr id="3" name="Group 3"/>
            <p:cNvGrpSpPr/>
            <p:nvPr/>
          </p:nvGrpSpPr>
          <p:grpSpPr>
            <a:xfrm rot="-2700000">
              <a:off x="765811" y="1085943"/>
              <a:ext cx="3639063" cy="1370191"/>
              <a:chOff x="0" y="0"/>
              <a:chExt cx="1079350" cy="406400"/>
            </a:xfrm>
          </p:grpSpPr>
          <p:sp>
            <p:nvSpPr>
              <p:cNvPr id="4" name="Freeform 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solidFill>
            </p:spPr>
          </p:sp>
        </p:grpSp>
        <p:grpSp>
          <p:nvGrpSpPr>
            <p:cNvPr id="5" name="Group 5"/>
            <p:cNvGrpSpPr/>
            <p:nvPr/>
          </p:nvGrpSpPr>
          <p:grpSpPr>
            <a:xfrm rot="-2700000">
              <a:off x="-89626" y="2603810"/>
              <a:ext cx="3919937" cy="1370191"/>
              <a:chOff x="0" y="0"/>
              <a:chExt cx="1162657" cy="406400"/>
            </a:xfrm>
          </p:grpSpPr>
          <p:sp>
            <p:nvSpPr>
              <p:cNvPr id="6" name="Freeform 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solidFill>
            </p:spPr>
          </p:sp>
        </p:grpSp>
      </p:grpSp>
      <p:grpSp>
        <p:nvGrpSpPr>
          <p:cNvPr id="7" name="Group 7"/>
          <p:cNvGrpSpPr/>
          <p:nvPr/>
        </p:nvGrpSpPr>
        <p:grpSpPr>
          <a:xfrm rot="732029">
            <a:off x="1337147" y="-304800"/>
            <a:ext cx="6683905" cy="8129995"/>
            <a:chOff x="0" y="0"/>
            <a:chExt cx="2075616" cy="2583597"/>
          </a:xfrm>
        </p:grpSpPr>
        <p:grpSp>
          <p:nvGrpSpPr>
            <p:cNvPr id="8" name="Group 8"/>
            <p:cNvGrpSpPr/>
            <p:nvPr/>
          </p:nvGrpSpPr>
          <p:grpSpPr>
            <a:xfrm rot="-2700000">
              <a:off x="12461" y="1170651"/>
              <a:ext cx="1955663" cy="845307"/>
              <a:chOff x="0" y="0"/>
              <a:chExt cx="940228" cy="406400"/>
            </a:xfrm>
          </p:grpSpPr>
          <p:sp>
            <p:nvSpPr>
              <p:cNvPr id="9" name="Freeform 9"/>
              <p:cNvSpPr/>
              <p:nvPr/>
            </p:nvSpPr>
            <p:spPr>
              <a:xfrm>
                <a:off x="17780" y="22860"/>
                <a:ext cx="914828" cy="360680"/>
              </a:xfrm>
              <a:custGeom>
                <a:avLst/>
                <a:gdLst/>
                <a:ahLst/>
                <a:cxnLst/>
                <a:rect l="l" t="t" r="r" b="b"/>
                <a:pathLst>
                  <a:path w="914828" h="360680">
                    <a:moveTo>
                      <a:pt x="914828" y="180340"/>
                    </a:moveTo>
                    <a:cubicBezTo>
                      <a:pt x="914828" y="81280"/>
                      <a:pt x="834819" y="0"/>
                      <a:pt x="734488" y="0"/>
                    </a:cubicBezTo>
                    <a:lnTo>
                      <a:pt x="172720" y="0"/>
                    </a:lnTo>
                    <a:lnTo>
                      <a:pt x="172720" y="1270"/>
                    </a:lnTo>
                    <a:cubicBezTo>
                      <a:pt x="76200" y="5080"/>
                      <a:pt x="0" y="83820"/>
                      <a:pt x="0" y="180340"/>
                    </a:cubicBezTo>
                    <a:cubicBezTo>
                      <a:pt x="0" y="276860"/>
                      <a:pt x="77470" y="355600"/>
                      <a:pt x="172720" y="359410"/>
                    </a:cubicBezTo>
                    <a:lnTo>
                      <a:pt x="172720" y="360680"/>
                    </a:lnTo>
                    <a:lnTo>
                      <a:pt x="734488" y="360680"/>
                    </a:lnTo>
                    <a:cubicBezTo>
                      <a:pt x="833548" y="360680"/>
                      <a:pt x="914828" y="279400"/>
                      <a:pt x="914828" y="180340"/>
                    </a:cubicBezTo>
                    <a:close/>
                  </a:path>
                </a:pathLst>
              </a:custGeom>
              <a:solidFill>
                <a:srgbClr val="1D617A"/>
              </a:solidFill>
            </p:spPr>
          </p:sp>
        </p:grpSp>
        <p:grpSp>
          <p:nvGrpSpPr>
            <p:cNvPr id="10" name="Group 10"/>
            <p:cNvGrpSpPr/>
            <p:nvPr/>
          </p:nvGrpSpPr>
          <p:grpSpPr>
            <a:xfrm rot="-2700000">
              <a:off x="239869" y="512806"/>
              <a:ext cx="1800573" cy="845307"/>
              <a:chOff x="0" y="0"/>
              <a:chExt cx="865665" cy="406400"/>
            </a:xfrm>
          </p:grpSpPr>
          <p:sp>
            <p:nvSpPr>
              <p:cNvPr id="11" name="Freeform 11"/>
              <p:cNvSpPr/>
              <p:nvPr/>
            </p:nvSpPr>
            <p:spPr>
              <a:xfrm>
                <a:off x="17780" y="22860"/>
                <a:ext cx="840266" cy="360680"/>
              </a:xfrm>
              <a:custGeom>
                <a:avLst/>
                <a:gdLst/>
                <a:ahLst/>
                <a:cxnLst/>
                <a:rect l="l" t="t" r="r" b="b"/>
                <a:pathLst>
                  <a:path w="840266" h="360680">
                    <a:moveTo>
                      <a:pt x="840266" y="180340"/>
                    </a:moveTo>
                    <a:cubicBezTo>
                      <a:pt x="840266" y="81280"/>
                      <a:pt x="760256" y="0"/>
                      <a:pt x="659925" y="0"/>
                    </a:cubicBezTo>
                    <a:lnTo>
                      <a:pt x="172720" y="0"/>
                    </a:lnTo>
                    <a:lnTo>
                      <a:pt x="172720" y="1270"/>
                    </a:lnTo>
                    <a:cubicBezTo>
                      <a:pt x="76200" y="5080"/>
                      <a:pt x="0" y="83820"/>
                      <a:pt x="0" y="180340"/>
                    </a:cubicBezTo>
                    <a:cubicBezTo>
                      <a:pt x="0" y="276860"/>
                      <a:pt x="77470" y="355600"/>
                      <a:pt x="172720" y="359410"/>
                    </a:cubicBezTo>
                    <a:lnTo>
                      <a:pt x="172720" y="360680"/>
                    </a:lnTo>
                    <a:lnTo>
                      <a:pt x="659925" y="360680"/>
                    </a:lnTo>
                    <a:cubicBezTo>
                      <a:pt x="758985" y="360680"/>
                      <a:pt x="840266" y="279400"/>
                      <a:pt x="840266" y="180340"/>
                    </a:cubicBezTo>
                    <a:close/>
                  </a:path>
                </a:pathLst>
              </a:custGeom>
              <a:solidFill>
                <a:srgbClr val="61C2A2"/>
              </a:solidFill>
            </p:spPr>
          </p:sp>
        </p:grpSp>
      </p:grpSp>
      <p:grpSp>
        <p:nvGrpSpPr>
          <p:cNvPr id="12" name="Group 12"/>
          <p:cNvGrpSpPr/>
          <p:nvPr/>
        </p:nvGrpSpPr>
        <p:grpSpPr>
          <a:xfrm rot="679066">
            <a:off x="-1865580" y="-1330180"/>
            <a:ext cx="5817926" cy="6890152"/>
            <a:chOff x="0" y="0"/>
            <a:chExt cx="7757235" cy="9186869"/>
          </a:xfrm>
        </p:grpSpPr>
        <p:grpSp>
          <p:nvGrpSpPr>
            <p:cNvPr id="13" name="Group 13"/>
            <p:cNvGrpSpPr/>
            <p:nvPr/>
          </p:nvGrpSpPr>
          <p:grpSpPr>
            <a:xfrm rot="-2700000">
              <a:off x="1363649" y="1933696"/>
              <a:ext cx="6479935" cy="2439845"/>
              <a:chOff x="0" y="0"/>
              <a:chExt cx="1079350" cy="406400"/>
            </a:xfrm>
          </p:grpSpPr>
          <p:sp>
            <p:nvSpPr>
              <p:cNvPr id="14" name="Freeform 14"/>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15" name="Group 15"/>
            <p:cNvGrpSpPr/>
            <p:nvPr/>
          </p:nvGrpSpPr>
          <p:grpSpPr>
            <a:xfrm rot="-2700000">
              <a:off x="-159593" y="4636502"/>
              <a:ext cx="6980076" cy="2439845"/>
              <a:chOff x="0" y="0"/>
              <a:chExt cx="1162657" cy="406400"/>
            </a:xfrm>
          </p:grpSpPr>
          <p:sp>
            <p:nvSpPr>
              <p:cNvPr id="16" name="Freeform 16"/>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sp>
        <p:nvSpPr>
          <p:cNvPr id="20" name="TextBox 19">
            <a:extLst>
              <a:ext uri="{FF2B5EF4-FFF2-40B4-BE49-F238E27FC236}">
                <a16:creationId xmlns:a16="http://schemas.microsoft.com/office/drawing/2014/main" id="{BE1A4993-54F8-7D4E-8878-E543C284F156}"/>
              </a:ext>
            </a:extLst>
          </p:cNvPr>
          <p:cNvSpPr txBox="1"/>
          <p:nvPr/>
        </p:nvSpPr>
        <p:spPr>
          <a:xfrm rot="19658997">
            <a:off x="3302388" y="1921081"/>
            <a:ext cx="4173913" cy="1323439"/>
          </a:xfrm>
          <a:prstGeom prst="rect">
            <a:avLst/>
          </a:prstGeom>
          <a:noFill/>
        </p:spPr>
        <p:txBody>
          <a:bodyPr wrap="square" rtlCol="0">
            <a:spAutoFit/>
          </a:bodyPr>
          <a:lstStyle/>
          <a:p>
            <a:r>
              <a:rPr lang="en-US" sz="8000" dirty="0">
                <a:latin typeface="Bavex" pitchFamily="2" charset="0"/>
              </a:rPr>
              <a:t>Fellowship</a:t>
            </a:r>
          </a:p>
        </p:txBody>
      </p:sp>
      <p:sp>
        <p:nvSpPr>
          <p:cNvPr id="21" name="TextBox 20">
            <a:extLst>
              <a:ext uri="{FF2B5EF4-FFF2-40B4-BE49-F238E27FC236}">
                <a16:creationId xmlns:a16="http://schemas.microsoft.com/office/drawing/2014/main" id="{77D82BBA-48C3-FD40-9300-21E7B188C346}"/>
              </a:ext>
            </a:extLst>
          </p:cNvPr>
          <p:cNvSpPr txBox="1"/>
          <p:nvPr/>
        </p:nvSpPr>
        <p:spPr>
          <a:xfrm rot="19658997">
            <a:off x="2127886" y="4324148"/>
            <a:ext cx="4908122" cy="1569660"/>
          </a:xfrm>
          <a:prstGeom prst="rect">
            <a:avLst/>
          </a:prstGeom>
          <a:noFill/>
        </p:spPr>
        <p:txBody>
          <a:bodyPr wrap="square" rtlCol="0">
            <a:spAutoFit/>
          </a:bodyPr>
          <a:lstStyle/>
          <a:p>
            <a:r>
              <a:rPr lang="en-US" sz="9600" dirty="0">
                <a:solidFill>
                  <a:schemeClr val="bg1"/>
                </a:solidFill>
                <a:latin typeface="Bavex" pitchFamily="2" charset="0"/>
              </a:rPr>
              <a:t>separated</a:t>
            </a:r>
          </a:p>
        </p:txBody>
      </p:sp>
    </p:spTree>
    <p:extLst>
      <p:ext uri="{BB962C8B-B14F-4D97-AF65-F5344CB8AC3E}">
        <p14:creationId xmlns:p14="http://schemas.microsoft.com/office/powerpoint/2010/main" val="138493434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6709529"/>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God blessed ONE man</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Genesis 12:1-3</a:t>
            </a:r>
          </a:p>
          <a:p>
            <a:pPr marL="1143000" lvl="1"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Blessing toward greatness</a:t>
            </a:r>
          </a:p>
          <a:p>
            <a:pPr marL="1143000" lvl="1"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You will be a blessing</a:t>
            </a:r>
          </a:p>
          <a:p>
            <a:pPr marL="1143000" lvl="1"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You will be a curse</a:t>
            </a:r>
          </a:p>
          <a:p>
            <a:pPr marL="1143000" lvl="1" indent="-685800">
              <a:buFont typeface="Arial" panose="020B0604020202020204" pitchFamily="34" charset="0"/>
              <a:buChar char="•"/>
            </a:pPr>
            <a:r>
              <a:rPr lang="en-US" sz="4400" i="1" dirty="0">
                <a:solidFill>
                  <a:srgbClr val="1D617A"/>
                </a:solidFill>
                <a:latin typeface="Songti TC" panose="02010600040101010101" pitchFamily="2" charset="-120"/>
                <a:ea typeface="Songti TC" panose="02010600040101010101" pitchFamily="2" charset="-120"/>
              </a:rPr>
              <a:t>(Gen. 28:4 ties this to “fruitful and multiply”)</a:t>
            </a: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42563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animEffect transition="in" filter="fade">
                                      <p:cBhvr>
                                        <p:cTn id="17" dur="500"/>
                                        <p:tgtEl>
                                          <p:spTgt spid="3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xEl>
                                              <p:pRg st="4" end="4"/>
                                            </p:txEl>
                                          </p:spTgt>
                                        </p:tgtEl>
                                        <p:attrNameLst>
                                          <p:attrName>style.visibility</p:attrName>
                                        </p:attrNameLst>
                                      </p:cBhvr>
                                      <p:to>
                                        <p:strVal val="visible"/>
                                      </p:to>
                                    </p:set>
                                    <p:animEffect transition="in" filter="fade">
                                      <p:cBhvr>
                                        <p:cTn id="22" dur="500"/>
                                        <p:tgtEl>
                                          <p:spTgt spid="3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
                                            <p:txEl>
                                              <p:pRg st="5" end="5"/>
                                            </p:txEl>
                                          </p:spTgt>
                                        </p:tgtEl>
                                        <p:attrNameLst>
                                          <p:attrName>style.visibility</p:attrName>
                                        </p:attrNameLst>
                                      </p:cBhvr>
                                      <p:to>
                                        <p:strVal val="visible"/>
                                      </p:to>
                                    </p:set>
                                    <p:animEffect transition="in" filter="fade">
                                      <p:cBhvr>
                                        <p:cTn id="27" dur="500"/>
                                        <p:tgtEl>
                                          <p:spTgt spid="3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4431983"/>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God blessed ONE man</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Ex. 3:6, 6:2-5, 19:1-8</a:t>
            </a:r>
          </a:p>
          <a:p>
            <a:endParaRPr lang="en-US" sz="4800" dirty="0">
              <a:solidFill>
                <a:srgbClr val="1D617A"/>
              </a:solidFill>
              <a:latin typeface="Bavex" pitchFamily="2" charset="0"/>
              <a:ea typeface="Songti TC" panose="02010600040101010101" pitchFamily="2" charset="-120"/>
            </a:endParaRPr>
          </a:p>
          <a:p>
            <a:pPr marL="685800" indent="-685800">
              <a:buFont typeface="Arial" panose="020B0604020202020204" pitchFamily="34" charset="0"/>
              <a:buChar char="•"/>
            </a:pPr>
            <a:endParaRPr lang="en-US" sz="4400" i="1" dirty="0">
              <a:solidFill>
                <a:srgbClr val="1D617A"/>
              </a:solidFill>
              <a:latin typeface="Bavex" pitchFamily="2" charset="0"/>
              <a:ea typeface="Songti TC" panose="02010600040101010101" pitchFamily="2" charset="-120"/>
            </a:endParaRP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grpSp>
        <p:nvGrpSpPr>
          <p:cNvPr id="6" name="Group 5">
            <a:extLst>
              <a:ext uri="{FF2B5EF4-FFF2-40B4-BE49-F238E27FC236}">
                <a16:creationId xmlns:a16="http://schemas.microsoft.com/office/drawing/2014/main" id="{8B194999-087B-EF49-A66C-2C564C0396C7}"/>
              </a:ext>
            </a:extLst>
          </p:cNvPr>
          <p:cNvGrpSpPr/>
          <p:nvPr/>
        </p:nvGrpSpPr>
        <p:grpSpPr>
          <a:xfrm>
            <a:off x="1143054" y="2667449"/>
            <a:ext cx="7467546" cy="4038600"/>
            <a:chOff x="1143054" y="2667449"/>
            <a:chExt cx="7467546" cy="4038600"/>
          </a:xfrm>
        </p:grpSpPr>
        <p:grpSp>
          <p:nvGrpSpPr>
            <p:cNvPr id="5" name="Group 4">
              <a:extLst>
                <a:ext uri="{FF2B5EF4-FFF2-40B4-BE49-F238E27FC236}">
                  <a16:creationId xmlns:a16="http://schemas.microsoft.com/office/drawing/2014/main" id="{2DAC5733-506A-C64A-AE45-CBC1AE768BA7}"/>
                </a:ext>
              </a:extLst>
            </p:cNvPr>
            <p:cNvGrpSpPr/>
            <p:nvPr/>
          </p:nvGrpSpPr>
          <p:grpSpPr>
            <a:xfrm>
              <a:off x="1143054" y="2667449"/>
              <a:ext cx="7467546" cy="4038600"/>
              <a:chOff x="1143054" y="2667449"/>
              <a:chExt cx="7467546" cy="4038600"/>
            </a:xfrm>
          </p:grpSpPr>
          <p:sp>
            <p:nvSpPr>
              <p:cNvPr id="2" name="Oval 1">
                <a:extLst>
                  <a:ext uri="{FF2B5EF4-FFF2-40B4-BE49-F238E27FC236}">
                    <a16:creationId xmlns:a16="http://schemas.microsoft.com/office/drawing/2014/main" id="{3018DEBD-7340-C444-ABC0-4F106149ACBD}"/>
                  </a:ext>
                </a:extLst>
              </p:cNvPr>
              <p:cNvSpPr/>
              <p:nvPr/>
            </p:nvSpPr>
            <p:spPr>
              <a:xfrm>
                <a:off x="1143054" y="2667449"/>
                <a:ext cx="7467546" cy="4038600"/>
              </a:xfrm>
              <a:prstGeom prst="ellipse">
                <a:avLst/>
              </a:prstGeom>
              <a:solidFill>
                <a:srgbClr val="BFD9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8B325E3-EDA3-D54A-99B0-9BCE88FEB6D0}"/>
                  </a:ext>
                </a:extLst>
              </p:cNvPr>
              <p:cNvSpPr txBox="1"/>
              <p:nvPr/>
            </p:nvSpPr>
            <p:spPr>
              <a:xfrm>
                <a:off x="2924038" y="3352801"/>
                <a:ext cx="2409961" cy="769441"/>
              </a:xfrm>
              <a:prstGeom prst="rect">
                <a:avLst/>
              </a:prstGeom>
              <a:noFill/>
            </p:spPr>
            <p:txBody>
              <a:bodyPr wrap="square" rtlCol="0">
                <a:spAutoFit/>
              </a:bodyPr>
              <a:lstStyle/>
              <a:p>
                <a:r>
                  <a:rPr lang="en-US" sz="4400" dirty="0">
                    <a:latin typeface="Bavex" pitchFamily="2" charset="0"/>
                  </a:rPr>
                  <a:t>Abraham</a:t>
                </a:r>
              </a:p>
            </p:txBody>
          </p:sp>
        </p:grpSp>
        <p:grpSp>
          <p:nvGrpSpPr>
            <p:cNvPr id="4" name="Group 3">
              <a:extLst>
                <a:ext uri="{FF2B5EF4-FFF2-40B4-BE49-F238E27FC236}">
                  <a16:creationId xmlns:a16="http://schemas.microsoft.com/office/drawing/2014/main" id="{3D21BB64-70E3-0E44-837E-277FF3EC38AA}"/>
                </a:ext>
              </a:extLst>
            </p:cNvPr>
            <p:cNvGrpSpPr/>
            <p:nvPr/>
          </p:nvGrpSpPr>
          <p:grpSpPr>
            <a:xfrm>
              <a:off x="3352799" y="4572000"/>
              <a:ext cx="4043855" cy="1611398"/>
              <a:chOff x="3352799" y="4572000"/>
              <a:chExt cx="4043855" cy="1611398"/>
            </a:xfrm>
          </p:grpSpPr>
          <p:sp>
            <p:nvSpPr>
              <p:cNvPr id="10" name="Oval 9">
                <a:extLst>
                  <a:ext uri="{FF2B5EF4-FFF2-40B4-BE49-F238E27FC236}">
                    <a16:creationId xmlns:a16="http://schemas.microsoft.com/office/drawing/2014/main" id="{48FCFD2D-ACF3-BD47-B52E-3A852CE38F97}"/>
                  </a:ext>
                </a:extLst>
              </p:cNvPr>
              <p:cNvSpPr/>
              <p:nvPr/>
            </p:nvSpPr>
            <p:spPr>
              <a:xfrm>
                <a:off x="3352799" y="4572000"/>
                <a:ext cx="4043855" cy="1611398"/>
              </a:xfrm>
              <a:prstGeom prst="ellipse">
                <a:avLst/>
              </a:prstGeom>
              <a:solidFill>
                <a:srgbClr val="61C2A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D0A7B10-72C8-DA42-8A1C-5D6EE8876717}"/>
                  </a:ext>
                </a:extLst>
              </p:cNvPr>
              <p:cNvSpPr txBox="1"/>
              <p:nvPr/>
            </p:nvSpPr>
            <p:spPr>
              <a:xfrm>
                <a:off x="4637690" y="4953000"/>
                <a:ext cx="1534510" cy="830997"/>
              </a:xfrm>
              <a:prstGeom prst="rect">
                <a:avLst/>
              </a:prstGeom>
              <a:noFill/>
            </p:spPr>
            <p:txBody>
              <a:bodyPr wrap="square" rtlCol="0">
                <a:spAutoFit/>
              </a:bodyPr>
              <a:lstStyle/>
              <a:p>
                <a:pPr algn="ctr"/>
                <a:r>
                  <a:rPr lang="en-US" sz="4800" dirty="0">
                    <a:latin typeface="Bavex" pitchFamily="2" charset="0"/>
                  </a:rPr>
                  <a:t>Sinai</a:t>
                </a:r>
              </a:p>
            </p:txBody>
          </p:sp>
        </p:grpSp>
      </p:grpSp>
    </p:spTree>
    <p:extLst>
      <p:ext uri="{BB962C8B-B14F-4D97-AF65-F5344CB8AC3E}">
        <p14:creationId xmlns:p14="http://schemas.microsoft.com/office/powerpoint/2010/main" val="364434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4431983"/>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Sinai Stipulations</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Deut. 28:1-8, 15-20, 62-63</a:t>
            </a:r>
          </a:p>
          <a:p>
            <a:endParaRPr lang="en-US" sz="4800" dirty="0">
              <a:solidFill>
                <a:srgbClr val="1D617A"/>
              </a:solidFill>
              <a:latin typeface="Bavex" pitchFamily="2" charset="0"/>
              <a:ea typeface="Songti TC" panose="02010600040101010101" pitchFamily="2" charset="-120"/>
            </a:endParaRPr>
          </a:p>
          <a:p>
            <a:pPr marL="685800" indent="-685800">
              <a:buFont typeface="Arial" panose="020B0604020202020204" pitchFamily="34" charset="0"/>
              <a:buChar char="•"/>
            </a:pPr>
            <a:endParaRPr lang="en-US" sz="4400" i="1" dirty="0">
              <a:solidFill>
                <a:srgbClr val="1D617A"/>
              </a:solidFill>
              <a:latin typeface="Bavex" pitchFamily="2" charset="0"/>
              <a:ea typeface="Songti TC" panose="02010600040101010101" pitchFamily="2" charset="-120"/>
            </a:endParaRP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grpSp>
        <p:nvGrpSpPr>
          <p:cNvPr id="5" name="Group 4">
            <a:extLst>
              <a:ext uri="{FF2B5EF4-FFF2-40B4-BE49-F238E27FC236}">
                <a16:creationId xmlns:a16="http://schemas.microsoft.com/office/drawing/2014/main" id="{2DAC5733-506A-C64A-AE45-CBC1AE768BA7}"/>
              </a:ext>
            </a:extLst>
          </p:cNvPr>
          <p:cNvGrpSpPr/>
          <p:nvPr/>
        </p:nvGrpSpPr>
        <p:grpSpPr>
          <a:xfrm>
            <a:off x="572269" y="2569571"/>
            <a:ext cx="7467546" cy="4038600"/>
            <a:chOff x="1143054" y="2667449"/>
            <a:chExt cx="7467546" cy="4038600"/>
          </a:xfrm>
        </p:grpSpPr>
        <p:sp>
          <p:nvSpPr>
            <p:cNvPr id="2" name="Oval 1">
              <a:extLst>
                <a:ext uri="{FF2B5EF4-FFF2-40B4-BE49-F238E27FC236}">
                  <a16:creationId xmlns:a16="http://schemas.microsoft.com/office/drawing/2014/main" id="{3018DEBD-7340-C444-ABC0-4F106149ACBD}"/>
                </a:ext>
              </a:extLst>
            </p:cNvPr>
            <p:cNvSpPr/>
            <p:nvPr/>
          </p:nvSpPr>
          <p:spPr>
            <a:xfrm>
              <a:off x="1143054" y="2667449"/>
              <a:ext cx="7467546" cy="4038600"/>
            </a:xfrm>
            <a:prstGeom prst="ellipse">
              <a:avLst/>
            </a:prstGeom>
            <a:solidFill>
              <a:srgbClr val="BFD9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8B325E3-EDA3-D54A-99B0-9BCE88FEB6D0}"/>
                </a:ext>
              </a:extLst>
            </p:cNvPr>
            <p:cNvSpPr txBox="1"/>
            <p:nvPr/>
          </p:nvSpPr>
          <p:spPr>
            <a:xfrm>
              <a:off x="2924038" y="3352801"/>
              <a:ext cx="2409961" cy="769441"/>
            </a:xfrm>
            <a:prstGeom prst="rect">
              <a:avLst/>
            </a:prstGeom>
            <a:noFill/>
          </p:spPr>
          <p:txBody>
            <a:bodyPr wrap="square" rtlCol="0">
              <a:spAutoFit/>
            </a:bodyPr>
            <a:lstStyle/>
            <a:p>
              <a:r>
                <a:rPr lang="en-US" sz="4400" dirty="0">
                  <a:latin typeface="Bavex" pitchFamily="2" charset="0"/>
                </a:rPr>
                <a:t>Abraham</a:t>
              </a:r>
            </a:p>
          </p:txBody>
        </p:sp>
      </p:grpSp>
      <p:grpSp>
        <p:nvGrpSpPr>
          <p:cNvPr id="6" name="Group 5">
            <a:extLst>
              <a:ext uri="{FF2B5EF4-FFF2-40B4-BE49-F238E27FC236}">
                <a16:creationId xmlns:a16="http://schemas.microsoft.com/office/drawing/2014/main" id="{83442ADA-0AC1-7847-AC11-02D3C01F0CB5}"/>
              </a:ext>
            </a:extLst>
          </p:cNvPr>
          <p:cNvGrpSpPr/>
          <p:nvPr/>
        </p:nvGrpSpPr>
        <p:grpSpPr>
          <a:xfrm>
            <a:off x="4560507" y="4523249"/>
            <a:ext cx="4995888" cy="2342371"/>
            <a:chOff x="4560507" y="4523249"/>
            <a:chExt cx="4995888" cy="2342371"/>
          </a:xfrm>
        </p:grpSpPr>
        <p:grpSp>
          <p:nvGrpSpPr>
            <p:cNvPr id="4" name="Group 3">
              <a:extLst>
                <a:ext uri="{FF2B5EF4-FFF2-40B4-BE49-F238E27FC236}">
                  <a16:creationId xmlns:a16="http://schemas.microsoft.com/office/drawing/2014/main" id="{3D21BB64-70E3-0E44-837E-277FF3EC38AA}"/>
                </a:ext>
              </a:extLst>
            </p:cNvPr>
            <p:cNvGrpSpPr/>
            <p:nvPr/>
          </p:nvGrpSpPr>
          <p:grpSpPr>
            <a:xfrm rot="1271760">
              <a:off x="4560507" y="4523249"/>
              <a:ext cx="4995888" cy="2342371"/>
              <a:chOff x="3352799" y="4481838"/>
              <a:chExt cx="4043855" cy="1701560"/>
            </a:xfrm>
          </p:grpSpPr>
          <p:sp>
            <p:nvSpPr>
              <p:cNvPr id="10" name="Oval 9">
                <a:extLst>
                  <a:ext uri="{FF2B5EF4-FFF2-40B4-BE49-F238E27FC236}">
                    <a16:creationId xmlns:a16="http://schemas.microsoft.com/office/drawing/2014/main" id="{48FCFD2D-ACF3-BD47-B52E-3A852CE38F97}"/>
                  </a:ext>
                </a:extLst>
              </p:cNvPr>
              <p:cNvSpPr/>
              <p:nvPr/>
            </p:nvSpPr>
            <p:spPr>
              <a:xfrm>
                <a:off x="3352799" y="4572000"/>
                <a:ext cx="4043855" cy="1611398"/>
              </a:xfrm>
              <a:prstGeom prst="ellipse">
                <a:avLst/>
              </a:prstGeom>
              <a:solidFill>
                <a:srgbClr val="1D617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D0A7B10-72C8-DA42-8A1C-5D6EE8876717}"/>
                  </a:ext>
                </a:extLst>
              </p:cNvPr>
              <p:cNvSpPr txBox="1"/>
              <p:nvPr/>
            </p:nvSpPr>
            <p:spPr>
              <a:xfrm>
                <a:off x="5064283" y="4481838"/>
                <a:ext cx="1407736" cy="603658"/>
              </a:xfrm>
              <a:prstGeom prst="rect">
                <a:avLst/>
              </a:prstGeom>
              <a:noFill/>
            </p:spPr>
            <p:txBody>
              <a:bodyPr wrap="square" rtlCol="0">
                <a:spAutoFit/>
              </a:bodyPr>
              <a:lstStyle/>
              <a:p>
                <a:pPr algn="ctr"/>
                <a:r>
                  <a:rPr lang="en-US" sz="4800" dirty="0">
                    <a:solidFill>
                      <a:schemeClr val="bg1"/>
                    </a:solidFill>
                    <a:latin typeface="Bavex" pitchFamily="2" charset="0"/>
                  </a:rPr>
                  <a:t>Sinai</a:t>
                </a:r>
              </a:p>
            </p:txBody>
          </p:sp>
        </p:grpSp>
        <p:sp>
          <p:nvSpPr>
            <p:cNvPr id="15" name="Oval 14">
              <a:extLst>
                <a:ext uri="{FF2B5EF4-FFF2-40B4-BE49-F238E27FC236}">
                  <a16:creationId xmlns:a16="http://schemas.microsoft.com/office/drawing/2014/main" id="{A6DD21A3-1C4E-734F-AC0C-20FB71AF4703}"/>
                </a:ext>
              </a:extLst>
            </p:cNvPr>
            <p:cNvSpPr/>
            <p:nvPr/>
          </p:nvSpPr>
          <p:spPr>
            <a:xfrm rot="1271760">
              <a:off x="4624121" y="4572739"/>
              <a:ext cx="2919526" cy="1560423"/>
            </a:xfrm>
            <a:prstGeom prst="ellipse">
              <a:avLst/>
            </a:prstGeom>
            <a:solidFill>
              <a:srgbClr val="BFD9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Bavex" pitchFamily="2" charset="0"/>
                </a:rPr>
                <a:t>BLESSED</a:t>
              </a:r>
            </a:p>
          </p:txBody>
        </p:sp>
        <p:sp>
          <p:nvSpPr>
            <p:cNvPr id="16" name="TextBox 15">
              <a:extLst>
                <a:ext uri="{FF2B5EF4-FFF2-40B4-BE49-F238E27FC236}">
                  <a16:creationId xmlns:a16="http://schemas.microsoft.com/office/drawing/2014/main" id="{6DEA24DC-E833-C245-AE50-307AC21A0357}"/>
                </a:ext>
              </a:extLst>
            </p:cNvPr>
            <p:cNvSpPr txBox="1"/>
            <p:nvPr/>
          </p:nvSpPr>
          <p:spPr>
            <a:xfrm rot="1271760">
              <a:off x="7434157" y="6054801"/>
              <a:ext cx="1739155" cy="584775"/>
            </a:xfrm>
            <a:prstGeom prst="rect">
              <a:avLst/>
            </a:prstGeom>
            <a:noFill/>
          </p:spPr>
          <p:txBody>
            <a:bodyPr wrap="square" rtlCol="0">
              <a:spAutoFit/>
            </a:bodyPr>
            <a:lstStyle/>
            <a:p>
              <a:pPr algn="ctr"/>
              <a:r>
                <a:rPr lang="en-US" sz="3200" dirty="0">
                  <a:solidFill>
                    <a:schemeClr val="bg1"/>
                  </a:solidFill>
                  <a:latin typeface="Bavex" pitchFamily="2" charset="0"/>
                </a:rPr>
                <a:t>CURSED</a:t>
              </a:r>
            </a:p>
          </p:txBody>
        </p:sp>
      </p:grpSp>
      <p:sp>
        <p:nvSpPr>
          <p:cNvPr id="8" name="TextBox 7">
            <a:extLst>
              <a:ext uri="{FF2B5EF4-FFF2-40B4-BE49-F238E27FC236}">
                <a16:creationId xmlns:a16="http://schemas.microsoft.com/office/drawing/2014/main" id="{256FC021-E9B9-9F4D-93F4-CB971946678A}"/>
              </a:ext>
            </a:extLst>
          </p:cNvPr>
          <p:cNvSpPr txBox="1"/>
          <p:nvPr/>
        </p:nvSpPr>
        <p:spPr>
          <a:xfrm rot="1113073">
            <a:off x="7490712" y="2381728"/>
            <a:ext cx="1367682" cy="3154710"/>
          </a:xfrm>
          <a:prstGeom prst="rect">
            <a:avLst/>
          </a:prstGeom>
          <a:noFill/>
        </p:spPr>
        <p:txBody>
          <a:bodyPr wrap="none" rtlCol="0">
            <a:spAutoFit/>
          </a:bodyPr>
          <a:lstStyle/>
          <a:p>
            <a:r>
              <a:rPr lang="en-US" sz="19900" dirty="0">
                <a:solidFill>
                  <a:srgbClr val="FF0000"/>
                </a:solidFill>
              </a:rPr>
              <a:t>?</a:t>
            </a:r>
          </a:p>
        </p:txBody>
      </p:sp>
    </p:spTree>
    <p:extLst>
      <p:ext uri="{BB962C8B-B14F-4D97-AF65-F5344CB8AC3E}">
        <p14:creationId xmlns:p14="http://schemas.microsoft.com/office/powerpoint/2010/main" val="274527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5109091"/>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Clarified through Christ</a:t>
            </a:r>
          </a:p>
          <a:p>
            <a:pPr marL="685800" indent="-685800">
              <a:buFont typeface="Arial" panose="020B0604020202020204" pitchFamily="34" charset="0"/>
              <a:buChar char="•"/>
            </a:pPr>
            <a:r>
              <a:rPr lang="en-US" sz="4400" dirty="0">
                <a:solidFill>
                  <a:srgbClr val="1D617A"/>
                </a:solidFill>
                <a:latin typeface="Songti TC" panose="02010600040101010101" pitchFamily="2" charset="-120"/>
                <a:ea typeface="Songti TC" panose="02010600040101010101" pitchFamily="2" charset="-120"/>
              </a:rPr>
              <a:t>Law brought curses, </a:t>
            </a:r>
            <a:r>
              <a:rPr lang="en-US" sz="4400" u="sng" dirty="0">
                <a:solidFill>
                  <a:srgbClr val="1D617A"/>
                </a:solidFill>
                <a:latin typeface="Songti TC" panose="02010600040101010101" pitchFamily="2" charset="-120"/>
                <a:ea typeface="Songti TC" panose="02010600040101010101" pitchFamily="2" charset="-120"/>
              </a:rPr>
              <a:t>not</a:t>
            </a:r>
            <a:r>
              <a:rPr lang="en-US" sz="4400" dirty="0">
                <a:solidFill>
                  <a:srgbClr val="1D617A"/>
                </a:solidFill>
                <a:latin typeface="Songti TC" panose="02010600040101010101" pitchFamily="2" charset="-120"/>
                <a:ea typeface="Songti TC" panose="02010600040101010101" pitchFamily="2" charset="-120"/>
              </a:rPr>
              <a:t> blessing </a:t>
            </a:r>
            <a:r>
              <a:rPr lang="en-US" sz="3200" dirty="0">
                <a:solidFill>
                  <a:srgbClr val="1D617A"/>
                </a:solidFill>
                <a:latin typeface="Songti TC" panose="02010600040101010101" pitchFamily="2" charset="-120"/>
                <a:ea typeface="Songti TC" panose="02010600040101010101" pitchFamily="2" charset="-120"/>
              </a:rPr>
              <a:t>(Deut. 27:26, Gal. 3:10-11, 22)</a:t>
            </a:r>
          </a:p>
          <a:p>
            <a:pPr marL="685800" indent="-685800">
              <a:buFont typeface="Arial" panose="020B0604020202020204" pitchFamily="34" charset="0"/>
              <a:buChar char="•"/>
            </a:pPr>
            <a:r>
              <a:rPr lang="en-US" sz="4400" dirty="0">
                <a:solidFill>
                  <a:srgbClr val="1D617A"/>
                </a:solidFill>
                <a:latin typeface="Songti TC" panose="02010600040101010101" pitchFamily="2" charset="-120"/>
                <a:ea typeface="Songti TC" panose="02010600040101010101" pitchFamily="2" charset="-120"/>
              </a:rPr>
              <a:t>Abraham’s blessing had no merit </a:t>
            </a: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grpSp>
        <p:nvGrpSpPr>
          <p:cNvPr id="12" name="Group 11">
            <a:extLst>
              <a:ext uri="{FF2B5EF4-FFF2-40B4-BE49-F238E27FC236}">
                <a16:creationId xmlns:a16="http://schemas.microsoft.com/office/drawing/2014/main" id="{19606B67-25F9-0E43-8F59-44681866CA0B}"/>
              </a:ext>
            </a:extLst>
          </p:cNvPr>
          <p:cNvGrpSpPr/>
          <p:nvPr/>
        </p:nvGrpSpPr>
        <p:grpSpPr>
          <a:xfrm>
            <a:off x="2209800" y="4310723"/>
            <a:ext cx="6857946" cy="2603493"/>
            <a:chOff x="1143054" y="2667449"/>
            <a:chExt cx="7467546" cy="4038600"/>
          </a:xfrm>
        </p:grpSpPr>
        <p:grpSp>
          <p:nvGrpSpPr>
            <p:cNvPr id="13" name="Group 12">
              <a:extLst>
                <a:ext uri="{FF2B5EF4-FFF2-40B4-BE49-F238E27FC236}">
                  <a16:creationId xmlns:a16="http://schemas.microsoft.com/office/drawing/2014/main" id="{390FDE15-FA2B-B449-8DA9-D586DDFFF587}"/>
                </a:ext>
              </a:extLst>
            </p:cNvPr>
            <p:cNvGrpSpPr/>
            <p:nvPr/>
          </p:nvGrpSpPr>
          <p:grpSpPr>
            <a:xfrm>
              <a:off x="1143054" y="2667449"/>
              <a:ext cx="7467546" cy="4038600"/>
              <a:chOff x="1143054" y="2667449"/>
              <a:chExt cx="7467546" cy="4038600"/>
            </a:xfrm>
          </p:grpSpPr>
          <p:sp>
            <p:nvSpPr>
              <p:cNvPr id="17" name="Oval 16">
                <a:extLst>
                  <a:ext uri="{FF2B5EF4-FFF2-40B4-BE49-F238E27FC236}">
                    <a16:creationId xmlns:a16="http://schemas.microsoft.com/office/drawing/2014/main" id="{DF5360DA-AE68-6146-B82C-C0704522BB86}"/>
                  </a:ext>
                </a:extLst>
              </p:cNvPr>
              <p:cNvSpPr/>
              <p:nvPr/>
            </p:nvSpPr>
            <p:spPr>
              <a:xfrm>
                <a:off x="1143054" y="2667449"/>
                <a:ext cx="7467546" cy="4038600"/>
              </a:xfrm>
              <a:prstGeom prst="ellipse">
                <a:avLst/>
              </a:prstGeom>
              <a:solidFill>
                <a:srgbClr val="BFD9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69709D9-DACD-C549-919C-C154C7CAB6B1}"/>
                  </a:ext>
                </a:extLst>
              </p:cNvPr>
              <p:cNvSpPr txBox="1"/>
              <p:nvPr/>
            </p:nvSpPr>
            <p:spPr>
              <a:xfrm>
                <a:off x="2719548" y="3130730"/>
                <a:ext cx="2409961" cy="769441"/>
              </a:xfrm>
              <a:prstGeom prst="rect">
                <a:avLst/>
              </a:prstGeom>
              <a:noFill/>
            </p:spPr>
            <p:txBody>
              <a:bodyPr wrap="square" rtlCol="0">
                <a:spAutoFit/>
              </a:bodyPr>
              <a:lstStyle/>
              <a:p>
                <a:r>
                  <a:rPr lang="en-US" sz="4400" dirty="0">
                    <a:latin typeface="Bavex" pitchFamily="2" charset="0"/>
                  </a:rPr>
                  <a:t>Abraham</a:t>
                </a:r>
              </a:p>
            </p:txBody>
          </p:sp>
        </p:grpSp>
        <p:grpSp>
          <p:nvGrpSpPr>
            <p:cNvPr id="14" name="Group 13">
              <a:extLst>
                <a:ext uri="{FF2B5EF4-FFF2-40B4-BE49-F238E27FC236}">
                  <a16:creationId xmlns:a16="http://schemas.microsoft.com/office/drawing/2014/main" id="{2F052FBF-76C2-4D45-B4AA-51F0BE76AFA3}"/>
                </a:ext>
              </a:extLst>
            </p:cNvPr>
            <p:cNvGrpSpPr/>
            <p:nvPr/>
          </p:nvGrpSpPr>
          <p:grpSpPr>
            <a:xfrm>
              <a:off x="3352799" y="4572000"/>
              <a:ext cx="4043855" cy="1611398"/>
              <a:chOff x="3352799" y="4572000"/>
              <a:chExt cx="4043855" cy="1611398"/>
            </a:xfrm>
          </p:grpSpPr>
          <p:sp>
            <p:nvSpPr>
              <p:cNvPr id="15" name="Oval 14">
                <a:extLst>
                  <a:ext uri="{FF2B5EF4-FFF2-40B4-BE49-F238E27FC236}">
                    <a16:creationId xmlns:a16="http://schemas.microsoft.com/office/drawing/2014/main" id="{49BBFDD3-5C19-2547-820C-5E59A498106A}"/>
                  </a:ext>
                </a:extLst>
              </p:cNvPr>
              <p:cNvSpPr/>
              <p:nvPr/>
            </p:nvSpPr>
            <p:spPr>
              <a:xfrm>
                <a:off x="3352799" y="4572000"/>
                <a:ext cx="4043855" cy="1611398"/>
              </a:xfrm>
              <a:prstGeom prst="ellipse">
                <a:avLst/>
              </a:prstGeom>
              <a:solidFill>
                <a:srgbClr val="61C2A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B3A45183-52D8-0D45-9974-B2AAAEA17D04}"/>
                  </a:ext>
                </a:extLst>
              </p:cNvPr>
              <p:cNvSpPr txBox="1"/>
              <p:nvPr/>
            </p:nvSpPr>
            <p:spPr>
              <a:xfrm>
                <a:off x="4637690" y="4727594"/>
                <a:ext cx="1534510" cy="830996"/>
              </a:xfrm>
              <a:prstGeom prst="rect">
                <a:avLst/>
              </a:prstGeom>
              <a:noFill/>
            </p:spPr>
            <p:txBody>
              <a:bodyPr wrap="square" rtlCol="0">
                <a:spAutoFit/>
              </a:bodyPr>
              <a:lstStyle/>
              <a:p>
                <a:pPr algn="ctr"/>
                <a:r>
                  <a:rPr lang="en-US" sz="4800" dirty="0">
                    <a:latin typeface="Bavex" pitchFamily="2" charset="0"/>
                  </a:rPr>
                  <a:t>Sinai</a:t>
                </a:r>
              </a:p>
            </p:txBody>
          </p:sp>
        </p:grpSp>
      </p:grpSp>
      <p:sp>
        <p:nvSpPr>
          <p:cNvPr id="2" name="TextBox 1">
            <a:extLst>
              <a:ext uri="{FF2B5EF4-FFF2-40B4-BE49-F238E27FC236}">
                <a16:creationId xmlns:a16="http://schemas.microsoft.com/office/drawing/2014/main" id="{ECB7FC15-7CC0-B549-ACEA-F909AFA875F5}"/>
              </a:ext>
            </a:extLst>
          </p:cNvPr>
          <p:cNvSpPr txBox="1"/>
          <p:nvPr/>
        </p:nvSpPr>
        <p:spPr>
          <a:xfrm>
            <a:off x="5909393" y="5069667"/>
            <a:ext cx="984287" cy="1862048"/>
          </a:xfrm>
          <a:prstGeom prst="rect">
            <a:avLst/>
          </a:prstGeom>
          <a:noFill/>
        </p:spPr>
        <p:txBody>
          <a:bodyPr wrap="square" rtlCol="0">
            <a:spAutoFit/>
          </a:bodyPr>
          <a:lstStyle/>
          <a:p>
            <a:r>
              <a:rPr lang="en-US" sz="11500" dirty="0">
                <a:solidFill>
                  <a:srgbClr val="FF0000"/>
                </a:solidFill>
              </a:rPr>
              <a:t>X</a:t>
            </a:r>
          </a:p>
        </p:txBody>
      </p:sp>
      <p:sp>
        <p:nvSpPr>
          <p:cNvPr id="20" name="TextBox 19">
            <a:extLst>
              <a:ext uri="{FF2B5EF4-FFF2-40B4-BE49-F238E27FC236}">
                <a16:creationId xmlns:a16="http://schemas.microsoft.com/office/drawing/2014/main" id="{AF5611F5-289D-4D44-9FC1-5F9FB5036954}"/>
              </a:ext>
            </a:extLst>
          </p:cNvPr>
          <p:cNvSpPr txBox="1"/>
          <p:nvPr/>
        </p:nvSpPr>
        <p:spPr>
          <a:xfrm>
            <a:off x="373265" y="5322575"/>
            <a:ext cx="1936365" cy="1569660"/>
          </a:xfrm>
          <a:prstGeom prst="rect">
            <a:avLst/>
          </a:prstGeom>
          <a:noFill/>
        </p:spPr>
        <p:txBody>
          <a:bodyPr wrap="square" rtlCol="0">
            <a:spAutoFit/>
          </a:bodyPr>
          <a:lstStyle/>
          <a:p>
            <a:r>
              <a:rPr lang="en-US" sz="3200" dirty="0">
                <a:solidFill>
                  <a:srgbClr val="FF0000"/>
                </a:solidFill>
              </a:rPr>
              <a:t>Jas 2:10</a:t>
            </a:r>
          </a:p>
          <a:p>
            <a:r>
              <a:rPr lang="en-US" sz="3200" dirty="0">
                <a:solidFill>
                  <a:srgbClr val="FF0000"/>
                </a:solidFill>
              </a:rPr>
              <a:t>Gal. 2:16,</a:t>
            </a:r>
          </a:p>
          <a:p>
            <a:r>
              <a:rPr lang="en-US" sz="3200" dirty="0">
                <a:solidFill>
                  <a:srgbClr val="FF0000"/>
                </a:solidFill>
              </a:rPr>
              <a:t>3:10</a:t>
            </a:r>
          </a:p>
        </p:txBody>
      </p:sp>
      <p:grpSp>
        <p:nvGrpSpPr>
          <p:cNvPr id="8" name="Group 7">
            <a:extLst>
              <a:ext uri="{FF2B5EF4-FFF2-40B4-BE49-F238E27FC236}">
                <a16:creationId xmlns:a16="http://schemas.microsoft.com/office/drawing/2014/main" id="{6F6780F4-A0A6-FD41-BA7E-20633EAA832F}"/>
              </a:ext>
            </a:extLst>
          </p:cNvPr>
          <p:cNvGrpSpPr/>
          <p:nvPr/>
        </p:nvGrpSpPr>
        <p:grpSpPr>
          <a:xfrm>
            <a:off x="6112343" y="4561124"/>
            <a:ext cx="771615" cy="682584"/>
            <a:chOff x="6307597" y="4518984"/>
            <a:chExt cx="771615" cy="682584"/>
          </a:xfrm>
        </p:grpSpPr>
        <p:cxnSp>
          <p:nvCxnSpPr>
            <p:cNvPr id="4" name="Straight Connector 3">
              <a:extLst>
                <a:ext uri="{FF2B5EF4-FFF2-40B4-BE49-F238E27FC236}">
                  <a16:creationId xmlns:a16="http://schemas.microsoft.com/office/drawing/2014/main" id="{4ED86E8C-5AB4-FD4A-BD38-F1432B0F08D6}"/>
                </a:ext>
              </a:extLst>
            </p:cNvPr>
            <p:cNvCxnSpPr>
              <a:cxnSpLocks/>
            </p:cNvCxnSpPr>
            <p:nvPr/>
          </p:nvCxnSpPr>
          <p:spPr>
            <a:xfrm>
              <a:off x="6307597" y="4961899"/>
              <a:ext cx="88137" cy="172320"/>
            </a:xfrm>
            <a:prstGeom prst="line">
              <a:avLst/>
            </a:prstGeom>
            <a:ln w="76200"/>
          </p:spPr>
          <p:style>
            <a:lnRef idx="1">
              <a:schemeClr val="accent3"/>
            </a:lnRef>
            <a:fillRef idx="0">
              <a:schemeClr val="accent3"/>
            </a:fillRef>
            <a:effectRef idx="0">
              <a:schemeClr val="accent3"/>
            </a:effectRef>
            <a:fontRef idx="minor">
              <a:schemeClr val="tx1"/>
            </a:fontRef>
          </p:style>
        </p:cxnSp>
        <p:cxnSp>
          <p:nvCxnSpPr>
            <p:cNvPr id="25" name="Straight Connector 24">
              <a:extLst>
                <a:ext uri="{FF2B5EF4-FFF2-40B4-BE49-F238E27FC236}">
                  <a16:creationId xmlns:a16="http://schemas.microsoft.com/office/drawing/2014/main" id="{DE74E38C-AB18-EE43-B2EB-1806619CAD24}"/>
                </a:ext>
              </a:extLst>
            </p:cNvPr>
            <p:cNvCxnSpPr>
              <a:cxnSpLocks/>
            </p:cNvCxnSpPr>
            <p:nvPr/>
          </p:nvCxnSpPr>
          <p:spPr>
            <a:xfrm flipH="1">
              <a:off x="6391058" y="4518984"/>
              <a:ext cx="688154" cy="682584"/>
            </a:xfrm>
            <a:prstGeom prst="line">
              <a:avLst/>
            </a:prstGeom>
            <a:ln w="76200"/>
          </p:spPr>
          <p:style>
            <a:lnRef idx="1">
              <a:schemeClr val="accent3"/>
            </a:lnRef>
            <a:fillRef idx="0">
              <a:schemeClr val="accent3"/>
            </a:fillRef>
            <a:effectRef idx="0">
              <a:schemeClr val="accent3"/>
            </a:effectRef>
            <a:fontRef idx="minor">
              <a:schemeClr val="tx1"/>
            </a:fontRef>
          </p:style>
        </p:cxnSp>
      </p:grpSp>
    </p:spTree>
    <p:extLst>
      <p:ext uri="{BB962C8B-B14F-4D97-AF65-F5344CB8AC3E}">
        <p14:creationId xmlns:p14="http://schemas.microsoft.com/office/powerpoint/2010/main" val="332868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5"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P spid="2"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351600" y="743828"/>
            <a:ext cx="9275874" cy="4431983"/>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Abraham fulfilled in Christ</a:t>
            </a:r>
          </a:p>
          <a:p>
            <a:pPr marL="685800" indent="-685800">
              <a:buFont typeface="Arial" panose="020B0604020202020204" pitchFamily="34" charset="0"/>
              <a:buChar char="•"/>
            </a:pPr>
            <a:r>
              <a:rPr lang="en-US" sz="4400" dirty="0">
                <a:solidFill>
                  <a:srgbClr val="1D617A"/>
                </a:solidFill>
                <a:latin typeface="Songti TC" panose="02010600040101010101" pitchFamily="2" charset="-120"/>
                <a:ea typeface="Songti TC" panose="02010600040101010101" pitchFamily="2" charset="-120"/>
              </a:rPr>
              <a:t>Luke 1:72-75 – to serve w/o fear</a:t>
            </a:r>
            <a:endParaRPr lang="en-US" sz="3200" dirty="0">
              <a:solidFill>
                <a:srgbClr val="1D617A"/>
              </a:solidFill>
              <a:latin typeface="Songti TC" panose="02010600040101010101" pitchFamily="2" charset="-120"/>
              <a:ea typeface="Songti TC" panose="02010600040101010101" pitchFamily="2" charset="-120"/>
            </a:endParaRPr>
          </a:p>
          <a:p>
            <a:pPr marL="685800" indent="-685800">
              <a:buFont typeface="Arial" panose="020B0604020202020204" pitchFamily="34" charset="0"/>
              <a:buChar char="•"/>
            </a:pPr>
            <a:r>
              <a:rPr lang="en-US" sz="4400" dirty="0">
                <a:solidFill>
                  <a:srgbClr val="1D617A"/>
                </a:solidFill>
                <a:latin typeface="Songti TC" panose="02010600040101010101" pitchFamily="2" charset="-120"/>
                <a:ea typeface="Songti TC" panose="02010600040101010101" pitchFamily="2" charset="-120"/>
              </a:rPr>
              <a:t>Things are changing </a:t>
            </a:r>
            <a:r>
              <a:rPr lang="en-US" sz="3200" dirty="0">
                <a:solidFill>
                  <a:srgbClr val="1D617A"/>
                </a:solidFill>
                <a:latin typeface="Songti TC" panose="02010600040101010101" pitchFamily="2" charset="-120"/>
                <a:ea typeface="Songti TC" panose="02010600040101010101" pitchFamily="2" charset="-120"/>
              </a:rPr>
              <a:t>(Matt. 5:44)</a:t>
            </a:r>
          </a:p>
          <a:p>
            <a:pPr marL="685800" lvl="0" indent="-685800">
              <a:buFont typeface="Arial" panose="020B0604020202020204" pitchFamily="34" charset="0"/>
              <a:buChar char="•"/>
            </a:pPr>
            <a:r>
              <a:rPr lang="en-US" sz="4400" dirty="0">
                <a:solidFill>
                  <a:srgbClr val="1D617A"/>
                </a:solidFill>
                <a:latin typeface="Songti TC" panose="02010600040101010101" pitchFamily="2" charset="-120"/>
                <a:ea typeface="Songti TC" panose="02010600040101010101" pitchFamily="2" charset="-120"/>
              </a:rPr>
              <a:t>Farewell blessing </a:t>
            </a:r>
            <a:r>
              <a:rPr lang="en-US" sz="3200" dirty="0">
                <a:solidFill>
                  <a:srgbClr val="1D617A"/>
                </a:solidFill>
                <a:latin typeface="Songti TC" panose="02010600040101010101" pitchFamily="2" charset="-120"/>
                <a:ea typeface="Songti TC" panose="02010600040101010101" pitchFamily="2" charset="-120"/>
              </a:rPr>
              <a:t>(Lk. 24:50-53)</a:t>
            </a:r>
          </a:p>
          <a:p>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grpSp>
        <p:nvGrpSpPr>
          <p:cNvPr id="9" name="Group 8">
            <a:extLst>
              <a:ext uri="{FF2B5EF4-FFF2-40B4-BE49-F238E27FC236}">
                <a16:creationId xmlns:a16="http://schemas.microsoft.com/office/drawing/2014/main" id="{ED3D5BA3-CB2F-EE41-9457-378CBB99429D}"/>
              </a:ext>
            </a:extLst>
          </p:cNvPr>
          <p:cNvGrpSpPr/>
          <p:nvPr/>
        </p:nvGrpSpPr>
        <p:grpSpPr>
          <a:xfrm>
            <a:off x="1295400" y="4314036"/>
            <a:ext cx="6857946" cy="2603493"/>
            <a:chOff x="1143054" y="2667449"/>
            <a:chExt cx="7467546" cy="4038600"/>
          </a:xfrm>
        </p:grpSpPr>
        <p:grpSp>
          <p:nvGrpSpPr>
            <p:cNvPr id="10" name="Group 9">
              <a:extLst>
                <a:ext uri="{FF2B5EF4-FFF2-40B4-BE49-F238E27FC236}">
                  <a16:creationId xmlns:a16="http://schemas.microsoft.com/office/drawing/2014/main" id="{0D4BA610-767C-414F-BFC0-DC3E1D249D59}"/>
                </a:ext>
              </a:extLst>
            </p:cNvPr>
            <p:cNvGrpSpPr/>
            <p:nvPr/>
          </p:nvGrpSpPr>
          <p:grpSpPr>
            <a:xfrm>
              <a:off x="1143054" y="2667449"/>
              <a:ext cx="7467546" cy="4038600"/>
              <a:chOff x="1143054" y="2667449"/>
              <a:chExt cx="7467546" cy="4038600"/>
            </a:xfrm>
          </p:grpSpPr>
          <p:sp>
            <p:nvSpPr>
              <p:cNvPr id="14" name="Oval 13">
                <a:extLst>
                  <a:ext uri="{FF2B5EF4-FFF2-40B4-BE49-F238E27FC236}">
                    <a16:creationId xmlns:a16="http://schemas.microsoft.com/office/drawing/2014/main" id="{64067787-54D1-C442-8FB8-2356253D2896}"/>
                  </a:ext>
                </a:extLst>
              </p:cNvPr>
              <p:cNvSpPr/>
              <p:nvPr/>
            </p:nvSpPr>
            <p:spPr>
              <a:xfrm>
                <a:off x="1143054" y="2667449"/>
                <a:ext cx="7467546" cy="4038600"/>
              </a:xfrm>
              <a:prstGeom prst="ellipse">
                <a:avLst/>
              </a:prstGeom>
              <a:solidFill>
                <a:srgbClr val="BFD9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04771C5-78FF-F744-A6C1-E41CD2493836}"/>
                  </a:ext>
                </a:extLst>
              </p:cNvPr>
              <p:cNvSpPr txBox="1"/>
              <p:nvPr/>
            </p:nvSpPr>
            <p:spPr>
              <a:xfrm>
                <a:off x="2719548" y="3185812"/>
                <a:ext cx="2409961" cy="769441"/>
              </a:xfrm>
              <a:prstGeom prst="rect">
                <a:avLst/>
              </a:prstGeom>
              <a:noFill/>
            </p:spPr>
            <p:txBody>
              <a:bodyPr wrap="square" rtlCol="0">
                <a:spAutoFit/>
              </a:bodyPr>
              <a:lstStyle/>
              <a:p>
                <a:r>
                  <a:rPr lang="en-US" sz="4400" dirty="0">
                    <a:latin typeface="Bavex" pitchFamily="2" charset="0"/>
                  </a:rPr>
                  <a:t>Abraham</a:t>
                </a:r>
              </a:p>
            </p:txBody>
          </p:sp>
        </p:grpSp>
        <p:grpSp>
          <p:nvGrpSpPr>
            <p:cNvPr id="11" name="Group 10">
              <a:extLst>
                <a:ext uri="{FF2B5EF4-FFF2-40B4-BE49-F238E27FC236}">
                  <a16:creationId xmlns:a16="http://schemas.microsoft.com/office/drawing/2014/main" id="{C0CE3BEA-DF07-A042-B537-E7831E3F9FF8}"/>
                </a:ext>
              </a:extLst>
            </p:cNvPr>
            <p:cNvGrpSpPr/>
            <p:nvPr/>
          </p:nvGrpSpPr>
          <p:grpSpPr>
            <a:xfrm>
              <a:off x="3352799" y="4572000"/>
              <a:ext cx="4043855" cy="1611398"/>
              <a:chOff x="3352799" y="4572000"/>
              <a:chExt cx="4043855" cy="1611398"/>
            </a:xfrm>
          </p:grpSpPr>
          <p:sp>
            <p:nvSpPr>
              <p:cNvPr id="12" name="Oval 11">
                <a:extLst>
                  <a:ext uri="{FF2B5EF4-FFF2-40B4-BE49-F238E27FC236}">
                    <a16:creationId xmlns:a16="http://schemas.microsoft.com/office/drawing/2014/main" id="{7DCB4B1E-87CC-734A-8271-DE392167D2D2}"/>
                  </a:ext>
                </a:extLst>
              </p:cNvPr>
              <p:cNvSpPr/>
              <p:nvPr/>
            </p:nvSpPr>
            <p:spPr>
              <a:xfrm>
                <a:off x="3352799" y="4572000"/>
                <a:ext cx="4043855" cy="1611398"/>
              </a:xfrm>
              <a:prstGeom prst="ellipse">
                <a:avLst/>
              </a:prstGeom>
              <a:solidFill>
                <a:srgbClr val="61C2A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2D54693F-24DC-AB46-B12F-01CD838FBB9E}"/>
                  </a:ext>
                </a:extLst>
              </p:cNvPr>
              <p:cNvSpPr txBox="1"/>
              <p:nvPr/>
            </p:nvSpPr>
            <p:spPr>
              <a:xfrm>
                <a:off x="4637690" y="4727594"/>
                <a:ext cx="1534510" cy="1193575"/>
              </a:xfrm>
              <a:prstGeom prst="rect">
                <a:avLst/>
              </a:prstGeom>
              <a:noFill/>
            </p:spPr>
            <p:txBody>
              <a:bodyPr wrap="square" rtlCol="0">
                <a:spAutoFit/>
              </a:bodyPr>
              <a:lstStyle/>
              <a:p>
                <a:pPr algn="ctr"/>
                <a:r>
                  <a:rPr lang="en-US" sz="4400" dirty="0">
                    <a:latin typeface="Bavex" pitchFamily="2" charset="0"/>
                  </a:rPr>
                  <a:t>Sinai</a:t>
                </a:r>
              </a:p>
            </p:txBody>
          </p:sp>
        </p:grpSp>
      </p:grpSp>
      <p:grpSp>
        <p:nvGrpSpPr>
          <p:cNvPr id="18" name="Group 17">
            <a:extLst>
              <a:ext uri="{FF2B5EF4-FFF2-40B4-BE49-F238E27FC236}">
                <a16:creationId xmlns:a16="http://schemas.microsoft.com/office/drawing/2014/main" id="{7ACE7796-9813-5640-8362-EBD3CC835523}"/>
              </a:ext>
            </a:extLst>
          </p:cNvPr>
          <p:cNvGrpSpPr/>
          <p:nvPr/>
        </p:nvGrpSpPr>
        <p:grpSpPr>
          <a:xfrm>
            <a:off x="3328069" y="5541808"/>
            <a:ext cx="3713742" cy="1038792"/>
            <a:chOff x="3352799" y="4572000"/>
            <a:chExt cx="4043855" cy="1611398"/>
          </a:xfrm>
        </p:grpSpPr>
        <p:sp>
          <p:nvSpPr>
            <p:cNvPr id="19" name="Oval 18">
              <a:extLst>
                <a:ext uri="{FF2B5EF4-FFF2-40B4-BE49-F238E27FC236}">
                  <a16:creationId xmlns:a16="http://schemas.microsoft.com/office/drawing/2014/main" id="{5B8B284E-CA52-CC49-89CD-92C03E3AB345}"/>
                </a:ext>
              </a:extLst>
            </p:cNvPr>
            <p:cNvSpPr/>
            <p:nvPr/>
          </p:nvSpPr>
          <p:spPr>
            <a:xfrm>
              <a:off x="3352799" y="4572000"/>
              <a:ext cx="4043855" cy="1611398"/>
            </a:xfrm>
            <a:prstGeom prst="ellipse">
              <a:avLst/>
            </a:prstGeom>
            <a:solidFill>
              <a:srgbClr val="61C2A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AB4FDA04-3B67-BB4D-A1BD-F7DBCD37842E}"/>
                </a:ext>
              </a:extLst>
            </p:cNvPr>
            <p:cNvSpPr txBox="1"/>
            <p:nvPr/>
          </p:nvSpPr>
          <p:spPr>
            <a:xfrm>
              <a:off x="4637690" y="4727594"/>
              <a:ext cx="1729080" cy="1193575"/>
            </a:xfrm>
            <a:prstGeom prst="rect">
              <a:avLst/>
            </a:prstGeom>
            <a:noFill/>
          </p:spPr>
          <p:txBody>
            <a:bodyPr wrap="square" rtlCol="0">
              <a:spAutoFit/>
            </a:bodyPr>
            <a:lstStyle/>
            <a:p>
              <a:pPr algn="ctr"/>
              <a:r>
                <a:rPr lang="en-US" sz="4400" dirty="0">
                  <a:latin typeface="Bavex" pitchFamily="2" charset="0"/>
                </a:rPr>
                <a:t>Christ</a:t>
              </a:r>
            </a:p>
          </p:txBody>
        </p:sp>
      </p:grpSp>
    </p:spTree>
    <p:extLst>
      <p:ext uri="{BB962C8B-B14F-4D97-AF65-F5344CB8AC3E}">
        <p14:creationId xmlns:p14="http://schemas.microsoft.com/office/powerpoint/2010/main" val="198324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2" end="2"/>
                                            </p:txEl>
                                          </p:spTgt>
                                        </p:tgtEl>
                                        <p:attrNameLst>
                                          <p:attrName>style.visibility</p:attrName>
                                        </p:attrNameLst>
                                      </p:cBhvr>
                                      <p:to>
                                        <p:strVal val="visible"/>
                                      </p:to>
                                    </p:set>
                                    <p:animEffect transition="in" filter="fade">
                                      <p:cBhvr>
                                        <p:cTn id="7" dur="500"/>
                                        <p:tgtEl>
                                          <p:spTgt spid="3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3" end="3"/>
                                            </p:txEl>
                                          </p:spTgt>
                                        </p:tgtEl>
                                        <p:attrNameLst>
                                          <p:attrName>style.visibility</p:attrName>
                                        </p:attrNameLst>
                                      </p:cBhvr>
                                      <p:to>
                                        <p:strVal val="visible"/>
                                      </p:to>
                                    </p:set>
                                    <p:animEffect transition="in" filter="fade">
                                      <p:cBhvr>
                                        <p:cTn id="12" dur="500"/>
                                        <p:tgtEl>
                                          <p:spTgt spid="3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209074" cy="5232202"/>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Blessing goes out</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Gal. 3:7-9 – receive blessing</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Gal. 3:10-14 – remove curse</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Gal. 3:17-18 (Eph. 1:3)</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Every spiritual blessing</a:t>
            </a:r>
            <a:endParaRPr lang="en-US" sz="4400" i="1" dirty="0">
              <a:solidFill>
                <a:srgbClr val="1D617A"/>
              </a:solidFill>
              <a:latin typeface="Songti TC" panose="02010600040101010101" pitchFamily="2" charset="-120"/>
              <a:ea typeface="Songti TC" panose="02010600040101010101" pitchFamily="2" charset="-120"/>
            </a:endParaRP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126768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animEffect transition="in" filter="fade">
                                      <p:cBhvr>
                                        <p:cTn id="7" dur="500"/>
                                        <p:tgtEl>
                                          <p:spTgt spid="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2" end="2"/>
                                            </p:txEl>
                                          </p:spTgt>
                                        </p:tgtEl>
                                        <p:attrNameLst>
                                          <p:attrName>style.visibility</p:attrName>
                                        </p:attrNameLst>
                                      </p:cBhvr>
                                      <p:to>
                                        <p:strVal val="visible"/>
                                      </p:to>
                                    </p:set>
                                    <p:animEffect transition="in" filter="fade">
                                      <p:cBhvr>
                                        <p:cTn id="12" dur="500"/>
                                        <p:tgtEl>
                                          <p:spTgt spid="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3" end="3"/>
                                            </p:txEl>
                                          </p:spTgt>
                                        </p:tgtEl>
                                        <p:attrNameLst>
                                          <p:attrName>style.visibility</p:attrName>
                                        </p:attrNameLst>
                                      </p:cBhvr>
                                      <p:to>
                                        <p:strVal val="visible"/>
                                      </p:to>
                                    </p:set>
                                    <p:animEffect transition="in" filter="fade">
                                      <p:cBhvr>
                                        <p:cTn id="17" dur="500"/>
                                        <p:tgtEl>
                                          <p:spTgt spid="3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xEl>
                                              <p:pRg st="4" end="4"/>
                                            </p:txEl>
                                          </p:spTgt>
                                        </p:tgtEl>
                                        <p:attrNameLst>
                                          <p:attrName>style.visibility</p:attrName>
                                        </p:attrNameLst>
                                      </p:cBhvr>
                                      <p:to>
                                        <p:strVal val="visible"/>
                                      </p:to>
                                    </p:set>
                                    <p:animEffect transition="in" filter="fade">
                                      <p:cBhvr>
                                        <p:cTn id="22" dur="500"/>
                                        <p:tgtEl>
                                          <p:spTgt spid="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BEFE1"/>
        </a:solidFill>
        <a:effectLst/>
      </p:bgPr>
    </p:bg>
    <p:spTree>
      <p:nvGrpSpPr>
        <p:cNvPr id="1" name=""/>
        <p:cNvGrpSpPr/>
        <p:nvPr/>
      </p:nvGrpSpPr>
      <p:grpSpPr>
        <a:xfrm>
          <a:off x="0" y="0"/>
          <a:ext cx="0" cy="0"/>
          <a:chOff x="0" y="0"/>
          <a:chExt cx="0" cy="0"/>
        </a:xfrm>
      </p:grpSpPr>
      <p:grpSp>
        <p:nvGrpSpPr>
          <p:cNvPr id="26" name="Group 13">
            <a:extLst>
              <a:ext uri="{FF2B5EF4-FFF2-40B4-BE49-F238E27FC236}">
                <a16:creationId xmlns:a16="http://schemas.microsoft.com/office/drawing/2014/main" id="{98E8F65D-1C08-AC40-B523-39532306D65F}"/>
              </a:ext>
            </a:extLst>
          </p:cNvPr>
          <p:cNvGrpSpPr/>
          <p:nvPr/>
        </p:nvGrpSpPr>
        <p:grpSpPr>
          <a:xfrm rot="640896">
            <a:off x="-1996677" y="-2086924"/>
            <a:ext cx="5817926" cy="6890152"/>
            <a:chOff x="0" y="0"/>
            <a:chExt cx="7757235" cy="9186869"/>
          </a:xfrm>
        </p:grpSpPr>
        <p:grpSp>
          <p:nvGrpSpPr>
            <p:cNvPr id="27" name="Group 14">
              <a:extLst>
                <a:ext uri="{FF2B5EF4-FFF2-40B4-BE49-F238E27FC236}">
                  <a16:creationId xmlns:a16="http://schemas.microsoft.com/office/drawing/2014/main" id="{7E8FFCC9-7FD6-B748-8DD6-4D66D39AE116}"/>
                </a:ext>
              </a:extLst>
            </p:cNvPr>
            <p:cNvGrpSpPr/>
            <p:nvPr/>
          </p:nvGrpSpPr>
          <p:grpSpPr>
            <a:xfrm rot="-2700000">
              <a:off x="1363649" y="1933696"/>
              <a:ext cx="6479935" cy="2439845"/>
              <a:chOff x="0" y="0"/>
              <a:chExt cx="1079350" cy="406400"/>
            </a:xfrm>
          </p:grpSpPr>
          <p:sp>
            <p:nvSpPr>
              <p:cNvPr id="30" name="Freeform 15">
                <a:extLst>
                  <a:ext uri="{FF2B5EF4-FFF2-40B4-BE49-F238E27FC236}">
                    <a16:creationId xmlns:a16="http://schemas.microsoft.com/office/drawing/2014/main" id="{AD989AA0-E305-8244-8A4A-072DC8BA0A7E}"/>
                  </a:ext>
                </a:extLst>
              </p:cNvPr>
              <p:cNvSpPr/>
              <p:nvPr/>
            </p:nvSpPr>
            <p:spPr>
              <a:xfrm>
                <a:off x="17780" y="22860"/>
                <a:ext cx="1053950" cy="360680"/>
              </a:xfrm>
              <a:custGeom>
                <a:avLst/>
                <a:gdLst/>
                <a:ahLst/>
                <a:cxnLst/>
                <a:rect l="l" t="t" r="r" b="b"/>
                <a:pathLst>
                  <a:path w="1053950" h="36068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61C2A2">
                  <a:alpha val="14902"/>
                </a:srgbClr>
              </a:solidFill>
            </p:spPr>
          </p:sp>
        </p:grpSp>
        <p:grpSp>
          <p:nvGrpSpPr>
            <p:cNvPr id="28" name="Group 16">
              <a:extLst>
                <a:ext uri="{FF2B5EF4-FFF2-40B4-BE49-F238E27FC236}">
                  <a16:creationId xmlns:a16="http://schemas.microsoft.com/office/drawing/2014/main" id="{B437BBC9-DF6D-CF4E-BA1E-0D2FDB72A05C}"/>
                </a:ext>
              </a:extLst>
            </p:cNvPr>
            <p:cNvGrpSpPr/>
            <p:nvPr/>
          </p:nvGrpSpPr>
          <p:grpSpPr>
            <a:xfrm rot="-2700000">
              <a:off x="-159593" y="4636502"/>
              <a:ext cx="6980076" cy="2439845"/>
              <a:chOff x="0" y="0"/>
              <a:chExt cx="1162657" cy="406400"/>
            </a:xfrm>
          </p:grpSpPr>
          <p:sp>
            <p:nvSpPr>
              <p:cNvPr id="29" name="Freeform 17">
                <a:extLst>
                  <a:ext uri="{FF2B5EF4-FFF2-40B4-BE49-F238E27FC236}">
                    <a16:creationId xmlns:a16="http://schemas.microsoft.com/office/drawing/2014/main" id="{1C7A2797-5AF7-4649-82F2-EEE04417ECF8}"/>
                  </a:ext>
                </a:extLst>
              </p:cNvPr>
              <p:cNvSpPr/>
              <p:nvPr/>
            </p:nvSpPr>
            <p:spPr>
              <a:xfrm>
                <a:off x="17780" y="22860"/>
                <a:ext cx="1137257" cy="360680"/>
              </a:xfrm>
              <a:custGeom>
                <a:avLst/>
                <a:gdLst/>
                <a:ahLst/>
                <a:cxnLst/>
                <a:rect l="l" t="t" r="r" b="b"/>
                <a:pathLst>
                  <a:path w="1137257" h="360680">
                    <a:moveTo>
                      <a:pt x="1137257" y="180340"/>
                    </a:moveTo>
                    <a:cubicBezTo>
                      <a:pt x="1137257" y="81280"/>
                      <a:pt x="1057248"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1D617A">
                  <a:alpha val="14902"/>
                </a:srgbClr>
              </a:solidFill>
            </p:spPr>
          </p:sp>
        </p:grpSp>
      </p:grpSp>
      <p:pic>
        <p:nvPicPr>
          <p:cNvPr id="32" name="Picture 31">
            <a:extLst>
              <a:ext uri="{FF2B5EF4-FFF2-40B4-BE49-F238E27FC236}">
                <a16:creationId xmlns:a16="http://schemas.microsoft.com/office/drawing/2014/main" id="{F7633951-416E-764C-AA7A-ABA6C957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6655" y="5295483"/>
            <a:ext cx="2509345" cy="2019717"/>
          </a:xfrm>
          <a:prstGeom prst="rect">
            <a:avLst/>
          </a:prstGeom>
        </p:spPr>
      </p:pic>
      <p:sp>
        <p:nvSpPr>
          <p:cNvPr id="33" name="TextBox 32">
            <a:extLst>
              <a:ext uri="{FF2B5EF4-FFF2-40B4-BE49-F238E27FC236}">
                <a16:creationId xmlns:a16="http://schemas.microsoft.com/office/drawing/2014/main" id="{06C2D9B5-AD2F-0448-AEB4-6CA8393149F5}"/>
              </a:ext>
            </a:extLst>
          </p:cNvPr>
          <p:cNvSpPr txBox="1"/>
          <p:nvPr/>
        </p:nvSpPr>
        <p:spPr>
          <a:xfrm>
            <a:off x="630126" y="768489"/>
            <a:ext cx="8742474" cy="6463308"/>
          </a:xfrm>
          <a:prstGeom prst="rect">
            <a:avLst/>
          </a:prstGeom>
          <a:noFill/>
        </p:spPr>
        <p:txBody>
          <a:bodyPr wrap="square" rtlCol="0">
            <a:spAutoFit/>
          </a:bodyPr>
          <a:lstStyle/>
          <a:p>
            <a:r>
              <a:rPr lang="en-US" sz="6600" b="1" dirty="0">
                <a:solidFill>
                  <a:srgbClr val="1D617A"/>
                </a:solidFill>
                <a:latin typeface="Bavex" pitchFamily="2" charset="0"/>
                <a:ea typeface="Songti TC" panose="02010600040101010101" pitchFamily="2" charset="-120"/>
              </a:rPr>
              <a:t>Takeaways </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Blessing redefined </a:t>
            </a:r>
            <a:r>
              <a:rPr lang="en-US" sz="3600" dirty="0">
                <a:solidFill>
                  <a:srgbClr val="1D617A"/>
                </a:solidFill>
                <a:latin typeface="Songti TC" panose="02010600040101010101" pitchFamily="2" charset="-120"/>
                <a:ea typeface="Songti TC" panose="02010600040101010101" pitchFamily="2" charset="-120"/>
              </a:rPr>
              <a:t>(Eph. 1:3, cf. Heb. 6:7-8)</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“Have a blessed day”</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“Be fruitful and multiply”</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Wrestling like Jacob</a:t>
            </a:r>
          </a:p>
          <a:p>
            <a:pPr marL="685800" indent="-685800">
              <a:buFont typeface="Arial" panose="020B0604020202020204" pitchFamily="34" charset="0"/>
              <a:buChar char="•"/>
            </a:pPr>
            <a:r>
              <a:rPr lang="en-US" sz="4800" dirty="0">
                <a:solidFill>
                  <a:srgbClr val="1D617A"/>
                </a:solidFill>
                <a:latin typeface="Songti TC" panose="02010600040101010101" pitchFamily="2" charset="-120"/>
                <a:ea typeface="Songti TC" panose="02010600040101010101" pitchFamily="2" charset="-120"/>
              </a:rPr>
              <a:t>The Two Camps, </a:t>
            </a:r>
            <a:r>
              <a:rPr lang="en-US" sz="4800" i="1" dirty="0">
                <a:solidFill>
                  <a:srgbClr val="1D617A"/>
                </a:solidFill>
                <a:latin typeface="Songti TC" panose="02010600040101010101" pitchFamily="2" charset="-120"/>
                <a:ea typeface="Songti TC" panose="02010600040101010101" pitchFamily="2" charset="-120"/>
              </a:rPr>
              <a:t>again</a:t>
            </a:r>
            <a:endParaRPr lang="en-US" sz="4400" i="1" dirty="0">
              <a:solidFill>
                <a:srgbClr val="1D617A"/>
              </a:solidFill>
              <a:latin typeface="Songti TC" panose="02010600040101010101" pitchFamily="2" charset="-120"/>
              <a:ea typeface="Songti TC" panose="02010600040101010101" pitchFamily="2" charset="-120"/>
            </a:endParaRPr>
          </a:p>
          <a:p>
            <a:pPr marL="685800" indent="-685800">
              <a:buFont typeface="Arial" panose="020B0604020202020204" pitchFamily="34" charset="0"/>
              <a:buChar char="•"/>
            </a:pPr>
            <a:endParaRPr lang="en-US" sz="3800" dirty="0">
              <a:solidFill>
                <a:srgbClr val="1D617A"/>
              </a:solidFill>
              <a:latin typeface="Bavex" pitchFamily="2" charset="0"/>
              <a:ea typeface="Songti TC" panose="02010600040101010101" pitchFamily="2" charset="-120"/>
            </a:endParaRPr>
          </a:p>
          <a:p>
            <a:endParaRPr lang="en-US" sz="3800" dirty="0">
              <a:solidFill>
                <a:srgbClr val="1D617A"/>
              </a:solidFill>
              <a:latin typeface="Bavex" pitchFamily="2" charset="0"/>
              <a:ea typeface="Songti TC" panose="02010600040101010101" pitchFamily="2" charset="-120"/>
            </a:endParaRPr>
          </a:p>
        </p:txBody>
      </p:sp>
    </p:spTree>
    <p:extLst>
      <p:ext uri="{BB962C8B-B14F-4D97-AF65-F5344CB8AC3E}">
        <p14:creationId xmlns:p14="http://schemas.microsoft.com/office/powerpoint/2010/main" val="394835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fade">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fade">
                                      <p:cBhvr>
                                        <p:cTn id="12" dur="500"/>
                                        <p:tgtEl>
                                          <p:spTgt spid="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xEl>
                                              <p:pRg st="2" end="2"/>
                                            </p:txEl>
                                          </p:spTgt>
                                        </p:tgtEl>
                                        <p:attrNameLst>
                                          <p:attrName>style.visibility</p:attrName>
                                        </p:attrNameLst>
                                      </p:cBhvr>
                                      <p:to>
                                        <p:strVal val="visible"/>
                                      </p:to>
                                    </p:set>
                                    <p:animEffect transition="in" filter="fade">
                                      <p:cBhvr>
                                        <p:cTn id="17" dur="500"/>
                                        <p:tgtEl>
                                          <p:spTgt spid="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xEl>
                                              <p:pRg st="3" end="3"/>
                                            </p:txEl>
                                          </p:spTgt>
                                        </p:tgtEl>
                                        <p:attrNameLst>
                                          <p:attrName>style.visibility</p:attrName>
                                        </p:attrNameLst>
                                      </p:cBhvr>
                                      <p:to>
                                        <p:strVal val="visible"/>
                                      </p:to>
                                    </p:set>
                                    <p:animEffect transition="in" filter="fade">
                                      <p:cBhvr>
                                        <p:cTn id="22" dur="500"/>
                                        <p:tgtEl>
                                          <p:spTgt spid="3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
                                            <p:txEl>
                                              <p:pRg st="4" end="4"/>
                                            </p:txEl>
                                          </p:spTgt>
                                        </p:tgtEl>
                                        <p:attrNameLst>
                                          <p:attrName>style.visibility</p:attrName>
                                        </p:attrNameLst>
                                      </p:cBhvr>
                                      <p:to>
                                        <p:strVal val="visible"/>
                                      </p:to>
                                    </p:set>
                                    <p:animEffect transition="in" filter="fade">
                                      <p:cBhvr>
                                        <p:cTn id="27" dur="500"/>
                                        <p:tgtEl>
                                          <p:spTgt spid="3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xEl>
                                              <p:pRg st="5" end="5"/>
                                            </p:txEl>
                                          </p:spTgt>
                                        </p:tgtEl>
                                        <p:attrNameLst>
                                          <p:attrName>style.visibility</p:attrName>
                                        </p:attrNameLst>
                                      </p:cBhvr>
                                      <p:to>
                                        <p:strVal val="visible"/>
                                      </p:to>
                                    </p:set>
                                    <p:animEffect transition="in" filter="fade">
                                      <p:cBhvr>
                                        <p:cTn id="32" dur="500"/>
                                        <p:tgtEl>
                                          <p:spTgt spid="3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5972</TotalTime>
  <Words>550</Words>
  <Application>Microsoft Macintosh PowerPoint</Application>
  <PresentationFormat>Custom</PresentationFormat>
  <Paragraphs>70</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Bavex</vt:lpstr>
      <vt:lpstr>Arial</vt:lpstr>
      <vt:lpstr>Songti TC</vt:lpstr>
      <vt:lpstr>Tunga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Austin Byers</cp:lastModifiedBy>
  <cp:revision>27</cp:revision>
  <dcterms:created xsi:type="dcterms:W3CDTF">2006-08-16T00:00:00Z</dcterms:created>
  <dcterms:modified xsi:type="dcterms:W3CDTF">2024-10-27T11:49:19Z</dcterms:modified>
  <dc:identifier>DAGEw8nZ1oc</dc:identifier>
</cp:coreProperties>
</file>